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69" r:id="rId1"/>
  </p:sldMasterIdLst>
  <p:notesMasterIdLst>
    <p:notesMasterId r:id="rId139"/>
  </p:notesMasterIdLst>
  <p:sldIdLst>
    <p:sldId id="256" r:id="rId2"/>
    <p:sldId id="273" r:id="rId3"/>
    <p:sldId id="257" r:id="rId4"/>
    <p:sldId id="258" r:id="rId5"/>
    <p:sldId id="396" r:id="rId6"/>
    <p:sldId id="261" r:id="rId7"/>
    <p:sldId id="397" r:id="rId8"/>
    <p:sldId id="274" r:id="rId9"/>
    <p:sldId id="270" r:id="rId10"/>
    <p:sldId id="398" r:id="rId11"/>
    <p:sldId id="318" r:id="rId12"/>
    <p:sldId id="286" r:id="rId13"/>
    <p:sldId id="277" r:id="rId14"/>
    <p:sldId id="262" r:id="rId15"/>
    <p:sldId id="287" r:id="rId16"/>
    <p:sldId id="314" r:id="rId17"/>
    <p:sldId id="313" r:id="rId18"/>
    <p:sldId id="288" r:id="rId19"/>
    <p:sldId id="354" r:id="rId20"/>
    <p:sldId id="355" r:id="rId21"/>
    <p:sldId id="290" r:id="rId22"/>
    <p:sldId id="291" r:id="rId23"/>
    <p:sldId id="356" r:id="rId24"/>
    <p:sldId id="272" r:id="rId25"/>
    <p:sldId id="399" r:id="rId26"/>
    <p:sldId id="337" r:id="rId27"/>
    <p:sldId id="296" r:id="rId28"/>
    <p:sldId id="333" r:id="rId29"/>
    <p:sldId id="297" r:id="rId30"/>
    <p:sldId id="359" r:id="rId31"/>
    <p:sldId id="301" r:id="rId32"/>
    <p:sldId id="302" r:id="rId33"/>
    <p:sldId id="357" r:id="rId34"/>
    <p:sldId id="358" r:id="rId35"/>
    <p:sldId id="303" r:id="rId36"/>
    <p:sldId id="304" r:id="rId37"/>
    <p:sldId id="323" r:id="rId38"/>
    <p:sldId id="324" r:id="rId39"/>
    <p:sldId id="400" r:id="rId40"/>
    <p:sldId id="305" r:id="rId41"/>
    <p:sldId id="298" r:id="rId42"/>
    <p:sldId id="401" r:id="rId43"/>
    <p:sldId id="352" r:id="rId44"/>
    <p:sldId id="340" r:id="rId45"/>
    <p:sldId id="360" r:id="rId46"/>
    <p:sldId id="341" r:id="rId47"/>
    <p:sldId id="402" r:id="rId48"/>
    <p:sldId id="342" r:id="rId49"/>
    <p:sldId id="361" r:id="rId50"/>
    <p:sldId id="327" r:id="rId51"/>
    <p:sldId id="403" r:id="rId52"/>
    <p:sldId id="362" r:id="rId53"/>
    <p:sldId id="363" r:id="rId54"/>
    <p:sldId id="306" r:id="rId55"/>
    <p:sldId id="364" r:id="rId56"/>
    <p:sldId id="307" r:id="rId57"/>
    <p:sldId id="308" r:id="rId58"/>
    <p:sldId id="309" r:id="rId59"/>
    <p:sldId id="310" r:id="rId60"/>
    <p:sldId id="404" r:id="rId61"/>
    <p:sldId id="321" r:id="rId62"/>
    <p:sldId id="322" r:id="rId63"/>
    <p:sldId id="365" r:id="rId64"/>
    <p:sldId id="405" r:id="rId65"/>
    <p:sldId id="367" r:id="rId66"/>
    <p:sldId id="366" r:id="rId67"/>
    <p:sldId id="406" r:id="rId68"/>
    <p:sldId id="328" r:id="rId69"/>
    <p:sldId id="407" r:id="rId70"/>
    <p:sldId id="334" r:id="rId71"/>
    <p:sldId id="331" r:id="rId72"/>
    <p:sldId id="329" r:id="rId73"/>
    <p:sldId id="336" r:id="rId74"/>
    <p:sldId id="330" r:id="rId75"/>
    <p:sldId id="394" r:id="rId76"/>
    <p:sldId id="408" r:id="rId77"/>
    <p:sldId id="395" r:id="rId78"/>
    <p:sldId id="368" r:id="rId79"/>
    <p:sldId id="369" r:id="rId80"/>
    <p:sldId id="392" r:id="rId81"/>
    <p:sldId id="370" r:id="rId82"/>
    <p:sldId id="371" r:id="rId83"/>
    <p:sldId id="391" r:id="rId84"/>
    <p:sldId id="373" r:id="rId85"/>
    <p:sldId id="374" r:id="rId86"/>
    <p:sldId id="372" r:id="rId87"/>
    <p:sldId id="375" r:id="rId88"/>
    <p:sldId id="377" r:id="rId89"/>
    <p:sldId id="378" r:id="rId90"/>
    <p:sldId id="379" r:id="rId91"/>
    <p:sldId id="380" r:id="rId92"/>
    <p:sldId id="382" r:id="rId93"/>
    <p:sldId id="383" r:id="rId94"/>
    <p:sldId id="384" r:id="rId95"/>
    <p:sldId id="381" r:id="rId96"/>
    <p:sldId id="385" r:id="rId97"/>
    <p:sldId id="386" r:id="rId98"/>
    <p:sldId id="409" r:id="rId99"/>
    <p:sldId id="387" r:id="rId100"/>
    <p:sldId id="410" r:id="rId101"/>
    <p:sldId id="388" r:id="rId102"/>
    <p:sldId id="411" r:id="rId103"/>
    <p:sldId id="389" r:id="rId104"/>
    <p:sldId id="412" r:id="rId105"/>
    <p:sldId id="390" r:id="rId106"/>
    <p:sldId id="413" r:id="rId107"/>
    <p:sldId id="276" r:id="rId108"/>
    <p:sldId id="263" r:id="rId109"/>
    <p:sldId id="338" r:id="rId110"/>
    <p:sldId id="343" r:id="rId111"/>
    <p:sldId id="264" r:id="rId112"/>
    <p:sldId id="414" r:id="rId113"/>
    <p:sldId id="265" r:id="rId114"/>
    <p:sldId id="415" r:id="rId115"/>
    <p:sldId id="266" r:id="rId116"/>
    <p:sldId id="267" r:id="rId117"/>
    <p:sldId id="393" r:id="rId118"/>
    <p:sldId id="345" r:id="rId119"/>
    <p:sldId id="416" r:id="rId120"/>
    <p:sldId id="346" r:id="rId121"/>
    <p:sldId id="347" r:id="rId122"/>
    <p:sldId id="349" r:id="rId123"/>
    <p:sldId id="348" r:id="rId124"/>
    <p:sldId id="350" r:id="rId125"/>
    <p:sldId id="351" r:id="rId126"/>
    <p:sldId id="312" r:id="rId127"/>
    <p:sldId id="311" r:id="rId128"/>
    <p:sldId id="325" r:id="rId129"/>
    <p:sldId id="326" r:id="rId130"/>
    <p:sldId id="269" r:id="rId131"/>
    <p:sldId id="417" r:id="rId132"/>
    <p:sldId id="344" r:id="rId133"/>
    <p:sldId id="315" r:id="rId134"/>
    <p:sldId id="316" r:id="rId135"/>
    <p:sldId id="332" r:id="rId136"/>
    <p:sldId id="317" r:id="rId137"/>
    <p:sldId id="259" r:id="rId138"/>
  </p:sldIdLst>
  <p:sldSz cx="9144000" cy="6858000" type="screen4x3"/>
  <p:notesSz cx="6858000" cy="9144000"/>
  <p:embeddedFontLst>
    <p:embeddedFont>
      <p:font typeface="Calibri" panose="020F0502020204030204" pitchFamily="34" charset="0"/>
      <p:regular r:id="rId140"/>
      <p:bold r:id="rId141"/>
      <p:italic r:id="rId142"/>
      <p:boldItalic r:id="rId143"/>
    </p:embeddedFont>
    <p:embeddedFont>
      <p:font typeface="Arial Narrow" panose="020B0606020202030204" pitchFamily="34" charset="0"/>
      <p:regular r:id="rId144"/>
      <p:bold r:id="rId145"/>
      <p:italic r:id="rId146"/>
      <p:boldItalic r:id="rId147"/>
    </p:embeddedFont>
    <p:embeddedFont>
      <p:font typeface="MS PGothic" panose="020B0600070205080204" pitchFamily="34" charset="-128"/>
      <p:regular r:id="rId148"/>
    </p:embeddedFont>
    <p:embeddedFont>
      <p:font typeface="SimSun-ExtB" panose="02010609060101010101" pitchFamily="49" charset="-122"/>
      <p:regular r:id="rId149"/>
    </p:embeddedFont>
    <p:embeddedFont>
      <p:font typeface="Segoe" panose="020B0604020202020204" charset="0"/>
      <p:regular r:id="rId150"/>
      <p:bold r:id="rId151"/>
      <p:italic r:id="rId152"/>
      <p:boldItalic r:id="rId153"/>
    </p:embeddedFont>
  </p:embeddedFontLst>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2" autoAdjust="0"/>
    <p:restoredTop sz="95267" autoAdjust="0"/>
  </p:normalViewPr>
  <p:slideViewPr>
    <p:cSldViewPr snapToGrid="0" snapToObjects="1">
      <p:cViewPr varScale="1">
        <p:scale>
          <a:sx n="99" d="100"/>
          <a:sy n="99" d="100"/>
        </p:scale>
        <p:origin x="726" y="84"/>
      </p:cViewPr>
      <p:guideLst>
        <p:guide orient="horz" pos="2160"/>
        <p:guide pos="2880"/>
      </p:guideLst>
    </p:cSldViewPr>
  </p:slideViewPr>
  <p:outlineViewPr>
    <p:cViewPr>
      <p:scale>
        <a:sx n="33" d="100"/>
        <a:sy n="33" d="100"/>
      </p:scale>
      <p:origin x="0" y="-61398"/>
    </p:cViewPr>
  </p:outlineViewPr>
  <p:notesTextViewPr>
    <p:cViewPr>
      <p:scale>
        <a:sx n="100" d="100"/>
        <a:sy n="100" d="100"/>
      </p:scale>
      <p:origin x="0" y="0"/>
    </p:cViewPr>
  </p:notesTextViewPr>
  <p:sorterViewPr>
    <p:cViewPr>
      <p:scale>
        <a:sx n="100" d="100"/>
        <a:sy n="100" d="100"/>
      </p:scale>
      <p:origin x="0" y="-21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5.fntdata"/><Relationship Id="rId14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1.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1.fntdata"/><Relationship Id="rId145" Type="http://schemas.openxmlformats.org/officeDocument/2006/relationships/font" Target="fonts/font6.fntdata"/><Relationship Id="rId153"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4.fntdata"/><Relationship Id="rId148" Type="http://schemas.openxmlformats.org/officeDocument/2006/relationships/font" Target="fonts/font9.fntdata"/><Relationship Id="rId151" Type="http://schemas.openxmlformats.org/officeDocument/2006/relationships/font" Target="fonts/font12.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1E75BDF-C46B-4B92-9B8C-7010758130DB}" type="datetimeFigureOut">
              <a:rPr lang="en-US"/>
              <a:pPr>
                <a:defRPr/>
              </a:pPr>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F9567DF-815C-4740-BC0A-353A3A33CC55}" type="slidenum">
              <a:rPr lang="en-US"/>
              <a:pPr/>
              <a:t>‹#›</a:t>
            </a:fld>
            <a:endParaRPr lang="en-US"/>
          </a:p>
        </p:txBody>
      </p:sp>
    </p:spTree>
    <p:extLst>
      <p:ext uri="{BB962C8B-B14F-4D97-AF65-F5344CB8AC3E}">
        <p14:creationId xmlns:p14="http://schemas.microsoft.com/office/powerpoint/2010/main" val="3730475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9567DF-815C-4740-BC0A-353A3A33CC55}" type="slidenum">
              <a:rPr lang="en-US" smtClean="0"/>
              <a:pPr/>
              <a:t>6</a:t>
            </a:fld>
            <a:endParaRPr lang="en-US"/>
          </a:p>
        </p:txBody>
      </p:sp>
    </p:spTree>
    <p:extLst>
      <p:ext uri="{BB962C8B-B14F-4D97-AF65-F5344CB8AC3E}">
        <p14:creationId xmlns:p14="http://schemas.microsoft.com/office/powerpoint/2010/main" val="33351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9567DF-815C-4740-BC0A-353A3A33CC55}" type="slidenum">
              <a:rPr lang="en-US" smtClean="0"/>
              <a:pPr/>
              <a:t>7</a:t>
            </a:fld>
            <a:endParaRPr lang="en-US"/>
          </a:p>
        </p:txBody>
      </p:sp>
    </p:spTree>
    <p:extLst>
      <p:ext uri="{BB962C8B-B14F-4D97-AF65-F5344CB8AC3E}">
        <p14:creationId xmlns:p14="http://schemas.microsoft.com/office/powerpoint/2010/main" val="257637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Report Output Options:</a:t>
            </a:r>
          </a:p>
          <a:p>
            <a:pPr marL="171450" indent="-171450">
              <a:buFont typeface="Wingdings" panose="05000000000000000000" pitchFamily="2" charset="2"/>
              <a:buChar char="§"/>
              <a:defRPr/>
            </a:pPr>
            <a:r>
              <a:rPr lang="en-US" dirty="0" smtClean="0"/>
              <a:t>Single — Generate a separate report file for each selected report type and each selected device.</a:t>
            </a:r>
          </a:p>
          <a:p>
            <a:pPr marL="171450" indent="-171450">
              <a:buFont typeface="Wingdings" panose="05000000000000000000" pitchFamily="2" charset="2"/>
              <a:buChar char="§"/>
              <a:defRPr/>
            </a:pPr>
            <a:r>
              <a:rPr lang="en-US" dirty="0" smtClean="0"/>
              <a:t>Combined — Generate a separate report file for each report type that includes all selected devices.</a:t>
            </a:r>
          </a:p>
          <a:p>
            <a:pPr marL="171450" indent="-171450">
              <a:buFont typeface="Wingdings" panose="05000000000000000000" pitchFamily="2" charset="2"/>
              <a:buChar char="§"/>
              <a:defRPr/>
            </a:pPr>
            <a:r>
              <a:rPr lang="en-US" dirty="0" smtClean="0"/>
              <a:t>Single and Combined — Generate a separate report file for each selected report type and each selected device, and generate a separate report file for each report type that includes all selected devices.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C77574-DA92-4598-B01B-B921A28B9E52}" type="slidenum">
              <a:rPr lang="en-US">
                <a:latin typeface="Calibri" panose="020F0502020204030204" pitchFamily="34" charset="0"/>
              </a:rPr>
              <a:pPr eaLnBrk="1" hangingPunct="1"/>
              <a:t>59</a:t>
            </a:fld>
            <a:endParaRPr lang="en-US">
              <a:latin typeface="Calibri" panose="020F0502020204030204" pitchFamily="34" charset="0"/>
            </a:endParaRPr>
          </a:p>
        </p:txBody>
      </p:sp>
    </p:spTree>
    <p:extLst>
      <p:ext uri="{BB962C8B-B14F-4D97-AF65-F5344CB8AC3E}">
        <p14:creationId xmlns:p14="http://schemas.microsoft.com/office/powerpoint/2010/main" val="136151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Report Output Options:</a:t>
            </a:r>
          </a:p>
          <a:p>
            <a:pPr marL="171450" indent="-171450">
              <a:buFont typeface="Wingdings" panose="05000000000000000000" pitchFamily="2" charset="2"/>
              <a:buChar char="§"/>
              <a:defRPr/>
            </a:pPr>
            <a:r>
              <a:rPr lang="en-US" dirty="0" smtClean="0"/>
              <a:t>Single — Generate a separate report file for each selected report type and each selected device.</a:t>
            </a:r>
          </a:p>
          <a:p>
            <a:pPr marL="171450" indent="-171450">
              <a:buFont typeface="Wingdings" panose="05000000000000000000" pitchFamily="2" charset="2"/>
              <a:buChar char="§"/>
              <a:defRPr/>
            </a:pPr>
            <a:r>
              <a:rPr lang="en-US" dirty="0" smtClean="0"/>
              <a:t>Combined — Generate a separate report file for each report type that includes all selected devices.</a:t>
            </a:r>
          </a:p>
          <a:p>
            <a:pPr marL="171450" indent="-171450">
              <a:buFont typeface="Wingdings" panose="05000000000000000000" pitchFamily="2" charset="2"/>
              <a:buChar char="§"/>
              <a:defRPr/>
            </a:pPr>
            <a:r>
              <a:rPr lang="en-US" dirty="0" smtClean="0"/>
              <a:t>Single and Combined — Generate a separate report file for each selected report type and each selected device, and generate a separate report file for each report type that includes all selected devices.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C77574-DA92-4598-B01B-B921A28B9E52}" type="slidenum">
              <a:rPr lang="en-US">
                <a:latin typeface="Calibri" panose="020F0502020204030204" pitchFamily="34" charset="0"/>
              </a:rPr>
              <a:pPr eaLnBrk="1" hangingPunct="1"/>
              <a:t>60</a:t>
            </a:fld>
            <a:endParaRPr lang="en-US">
              <a:latin typeface="Calibri" panose="020F0502020204030204" pitchFamily="34" charset="0"/>
            </a:endParaRPr>
          </a:p>
        </p:txBody>
      </p:sp>
    </p:spTree>
    <p:extLst>
      <p:ext uri="{BB962C8B-B14F-4D97-AF65-F5344CB8AC3E}">
        <p14:creationId xmlns:p14="http://schemas.microsoft.com/office/powerpoint/2010/main" val="109747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567DF-815C-4740-BC0A-353A3A33CC55}" type="slidenum">
              <a:rPr lang="en-US" smtClean="0"/>
              <a:pPr/>
              <a:t>63</a:t>
            </a:fld>
            <a:endParaRPr lang="en-US"/>
          </a:p>
        </p:txBody>
      </p:sp>
    </p:spTree>
    <p:extLst>
      <p:ext uri="{BB962C8B-B14F-4D97-AF65-F5344CB8AC3E}">
        <p14:creationId xmlns:p14="http://schemas.microsoft.com/office/powerpoint/2010/main" val="8997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567DF-815C-4740-BC0A-353A3A33CC55}" type="slidenum">
              <a:rPr lang="en-US" smtClean="0"/>
              <a:pPr/>
              <a:t>64</a:t>
            </a:fld>
            <a:endParaRPr lang="en-US"/>
          </a:p>
        </p:txBody>
      </p:sp>
    </p:spTree>
    <p:extLst>
      <p:ext uri="{BB962C8B-B14F-4D97-AF65-F5344CB8AC3E}">
        <p14:creationId xmlns:p14="http://schemas.microsoft.com/office/powerpoint/2010/main" val="269641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567DF-815C-4740-BC0A-353A3A33CC55}" type="slidenum">
              <a:rPr lang="en-US" smtClean="0"/>
              <a:pPr/>
              <a:t>65</a:t>
            </a:fld>
            <a:endParaRPr lang="en-US"/>
          </a:p>
        </p:txBody>
      </p:sp>
    </p:spTree>
    <p:extLst>
      <p:ext uri="{BB962C8B-B14F-4D97-AF65-F5344CB8AC3E}">
        <p14:creationId xmlns:p14="http://schemas.microsoft.com/office/powerpoint/2010/main" val="372132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7" descr="attitued-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438" y="0"/>
            <a:ext cx="7421562"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084513"/>
            <a:ext cx="9144000" cy="1358900"/>
          </a:xfrm>
          <a:prstGeom prst="rect">
            <a:avLst/>
          </a:prstGeom>
          <a:gradFill rotWithShape="1">
            <a:gsLst>
              <a:gs pos="0">
                <a:srgbClr val="CD0920"/>
              </a:gs>
              <a:gs pos="7001">
                <a:srgbClr val="CD0920">
                  <a:alpha val="96429"/>
                </a:srgbClr>
              </a:gs>
              <a:gs pos="100000">
                <a:srgbClr val="8B181B">
                  <a:alpha val="48999"/>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6" name="Picture 10" descr="WG_logo_Color_3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17475"/>
            <a:ext cx="25733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13" y="6227763"/>
            <a:ext cx="1511300" cy="48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32945" y="3317877"/>
            <a:ext cx="8502690" cy="946052"/>
          </a:xfrm>
        </p:spPr>
        <p:txBody>
          <a:bodyPr/>
          <a:lstStyle>
            <a:lvl1pPr>
              <a:defRPr sz="4000" b="1" spc="0" baseline="0">
                <a:solidFill>
                  <a:schemeClr val="bg1"/>
                </a:solidFill>
                <a:latin typeface="Arial Narrow" panose="020B060602020203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32946" y="4626812"/>
            <a:ext cx="2776171" cy="1513344"/>
          </a:xfrm>
        </p:spPr>
        <p:txBody>
          <a:bodyPr anchor="ctr">
            <a:normAutofit/>
          </a:bodyPr>
          <a:lstStyle>
            <a:lvl1pPr marL="0" indent="0" algn="l">
              <a:buNone/>
              <a:defRPr sz="1600" i="1">
                <a:solidFill>
                  <a:schemeClr val="tx2">
                    <a:lumMod val="60000"/>
                    <a:lumOff val="40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3535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3" name="Picture 7" descr="lying_lion_transparent_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0"/>
            <a:ext cx="4494212"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27763"/>
            <a:ext cx="1741488" cy="488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rrowheads="1"/>
          </p:cNvSpPr>
          <p:nvPr/>
        </p:nvSpPr>
        <p:spPr bwMode="auto">
          <a:xfrm>
            <a:off x="0" y="3241675"/>
            <a:ext cx="9144000" cy="1216025"/>
          </a:xfrm>
          <a:prstGeom prst="rect">
            <a:avLst/>
          </a:prstGeom>
          <a:gradFill rotWithShape="1">
            <a:gsLst>
              <a:gs pos="0">
                <a:srgbClr val="CD0920"/>
              </a:gs>
              <a:gs pos="35001">
                <a:srgbClr val="CD0920">
                  <a:alpha val="82149"/>
                </a:srgbClr>
              </a:gs>
              <a:gs pos="100000">
                <a:srgbClr val="8B181B">
                  <a:alpha val="48999"/>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Arial Narrow" panose="020B0606020202030204" pitchFamily="34" charset="0"/>
              <a:ea typeface="+mn-ea"/>
            </a:endParaRPr>
          </a:p>
        </p:txBody>
      </p:sp>
      <p:pic>
        <p:nvPicPr>
          <p:cNvPr id="6" name="Picture 11" descr="WG_logo_Colo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77813"/>
            <a:ext cx="32893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394394" y="3390727"/>
            <a:ext cx="4799160" cy="975259"/>
          </a:xfrm>
        </p:spPr>
        <p:txBody>
          <a:bodyPr/>
          <a:lstStyle>
            <a:lvl1pPr>
              <a:defRPr sz="4800">
                <a:solidFill>
                  <a:srgbClr val="FFFFFF"/>
                </a:solidFill>
              </a:defRPr>
            </a:lvl1pPr>
          </a:lstStyle>
          <a:p>
            <a:r>
              <a:rPr lang="en-US" dirty="0" smtClean="0"/>
              <a:t>Section Title</a:t>
            </a:r>
            <a:endParaRPr lang="en-US" dirty="0"/>
          </a:p>
        </p:txBody>
      </p:sp>
    </p:spTree>
    <p:extLst>
      <p:ext uri="{BB962C8B-B14F-4D97-AF65-F5344CB8AC3E}">
        <p14:creationId xmlns:p14="http://schemas.microsoft.com/office/powerpoint/2010/main" val="343075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thing Gets Past Red.">
    <p:spTree>
      <p:nvGrpSpPr>
        <p:cNvPr id="1" name=""/>
        <p:cNvGrpSpPr/>
        <p:nvPr/>
      </p:nvGrpSpPr>
      <p:grpSpPr>
        <a:xfrm>
          <a:off x="0" y="0"/>
          <a:ext cx="0" cy="0"/>
          <a:chOff x="0" y="0"/>
          <a:chExt cx="0" cy="0"/>
        </a:xfrm>
      </p:grpSpPr>
      <p:pic>
        <p:nvPicPr>
          <p:cNvPr id="2" name="Picture 7" descr="attitued-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6553200"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NOTHING_GETS_PAST_RE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325438"/>
            <a:ext cx="41767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51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on on Right">
    <p:spTree>
      <p:nvGrpSpPr>
        <p:cNvPr id="1" name=""/>
        <p:cNvGrpSpPr/>
        <p:nvPr/>
      </p:nvGrpSpPr>
      <p:grpSpPr>
        <a:xfrm>
          <a:off x="0" y="0"/>
          <a:ext cx="0" cy="0"/>
          <a:chOff x="0" y="0"/>
          <a:chExt cx="0" cy="0"/>
        </a:xfrm>
      </p:grpSpPr>
      <p:pic>
        <p:nvPicPr>
          <p:cNvPr id="5" name="Picture 7" descr="roaring lion_transparent_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38100"/>
            <a:ext cx="300672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74638"/>
            <a:ext cx="6034508" cy="675101"/>
          </a:xfrm>
        </p:spPr>
        <p:txBody>
          <a:bodyPr/>
          <a:lstStyle>
            <a:lvl1pPr>
              <a:defRPr sz="3600"/>
            </a:lvl1pPr>
          </a:lstStyle>
          <a:p>
            <a:r>
              <a:rPr lang="en-US" dirty="0" smtClean="0"/>
              <a:t>Click to add Presentation title</a:t>
            </a:r>
            <a:endParaRPr lang="en-US" dirty="0"/>
          </a:p>
        </p:txBody>
      </p:sp>
      <p:sp>
        <p:nvSpPr>
          <p:cNvPr id="4" name="Content Placeholder 3"/>
          <p:cNvSpPr>
            <a:spLocks noGrp="1"/>
          </p:cNvSpPr>
          <p:nvPr>
            <p:ph sz="half" idx="2" hasCustomPrompt="1"/>
          </p:nvPr>
        </p:nvSpPr>
        <p:spPr>
          <a:xfrm>
            <a:off x="457199" y="1025800"/>
            <a:ext cx="5679553" cy="5100363"/>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4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add topics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8"/>
          <p:cNvSpPr>
            <a:spLocks noGrp="1"/>
          </p:cNvSpPr>
          <p:nvPr>
            <p:ph type="sldNum" sz="quarter" idx="10"/>
          </p:nvPr>
        </p:nvSpPr>
        <p:spPr/>
        <p:txBody>
          <a:bodyPr/>
          <a:lstStyle>
            <a:lvl1pPr>
              <a:defRPr/>
            </a:lvl1pPr>
          </a:lstStyle>
          <a:p>
            <a:fld id="{C6248E04-842A-430B-8894-B6253DABC9E2}" type="slidenum">
              <a:rPr lang="en-US"/>
              <a:pPr/>
              <a:t>‹#›</a:t>
            </a:fld>
            <a:endParaRPr lang="en-US"/>
          </a:p>
        </p:txBody>
      </p:sp>
    </p:spTree>
    <p:extLst>
      <p:ext uri="{BB962C8B-B14F-4D97-AF65-F5344CB8AC3E}">
        <p14:creationId xmlns:p14="http://schemas.microsoft.com/office/powerpoint/2010/main" val="86928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57200" y="1025799"/>
            <a:ext cx="8229600" cy="51085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a:pPr/>
              <a:t>‹#›</a:t>
            </a:fld>
            <a:endParaRPr lang="en-US"/>
          </a:p>
        </p:txBody>
      </p:sp>
    </p:spTree>
    <p:extLst>
      <p:ext uri="{BB962C8B-B14F-4D97-AF65-F5344CB8AC3E}">
        <p14:creationId xmlns:p14="http://schemas.microsoft.com/office/powerpoint/2010/main" val="88233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_Content_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57200" y="1025799"/>
            <a:ext cx="3657600" cy="510850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a:pPr/>
              <a:t>‹#›</a:t>
            </a:fld>
            <a:endParaRPr lang="en-US"/>
          </a:p>
        </p:txBody>
      </p:sp>
    </p:spTree>
    <p:extLst>
      <p:ext uri="{BB962C8B-B14F-4D97-AF65-F5344CB8AC3E}">
        <p14:creationId xmlns:p14="http://schemas.microsoft.com/office/powerpoint/2010/main" val="241623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_Content_Image_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57200" y="1554481"/>
            <a:ext cx="3657600" cy="46177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a:pPr/>
              <a:t>‹#›</a:t>
            </a:fld>
            <a:endParaRPr lang="en-US"/>
          </a:p>
        </p:txBody>
      </p:sp>
    </p:spTree>
    <p:extLst>
      <p:ext uri="{BB962C8B-B14F-4D97-AF65-F5344CB8AC3E}">
        <p14:creationId xmlns:p14="http://schemas.microsoft.com/office/powerpoint/2010/main" val="279423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standing-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81893" y="9526"/>
            <a:ext cx="4562106"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G_logo_Colo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77813"/>
            <a:ext cx="32893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93725" y="4406900"/>
            <a:ext cx="4609646"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25413" y="6227763"/>
            <a:ext cx="1511300" cy="48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hasCustomPrompt="1"/>
          </p:nvPr>
        </p:nvSpPr>
        <p:spPr>
          <a:xfrm>
            <a:off x="482306" y="4464850"/>
            <a:ext cx="4721065" cy="1446110"/>
          </a:xfrm>
        </p:spPr>
        <p:txBody>
          <a:bodyPr anchor="t"/>
          <a:lstStyle>
            <a:lvl1pPr algn="l">
              <a:defRPr sz="1400" b="0" cap="none" baseline="0">
                <a:solidFill>
                  <a:schemeClr val="tx2"/>
                </a:solidFill>
              </a:defRPr>
            </a:lvl1pPr>
          </a:lstStyle>
          <a:p>
            <a:r>
              <a:rPr lang="en-US" dirty="0" smtClean="0"/>
              <a:t>Click to add Section description</a:t>
            </a:r>
            <a:endParaRPr lang="en-US" dirty="0"/>
          </a:p>
        </p:txBody>
      </p:sp>
      <p:sp>
        <p:nvSpPr>
          <p:cNvPr id="3" name="Text Placeholder 2"/>
          <p:cNvSpPr>
            <a:spLocks noGrp="1"/>
          </p:cNvSpPr>
          <p:nvPr>
            <p:ph type="body" idx="1" hasCustomPrompt="1"/>
          </p:nvPr>
        </p:nvSpPr>
        <p:spPr>
          <a:xfrm>
            <a:off x="482306" y="3802221"/>
            <a:ext cx="4721065" cy="604679"/>
          </a:xfrm>
        </p:spPr>
        <p:txBody>
          <a:bodyPr anchor="b">
            <a:noAutofit/>
          </a:bodyPr>
          <a:lstStyle>
            <a:lvl1pPr marL="0" indent="0">
              <a:buNone/>
              <a:defRPr sz="3200" b="1" baseline="0">
                <a:solidFill>
                  <a:schemeClr val="tx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Section title</a:t>
            </a:r>
          </a:p>
        </p:txBody>
      </p:sp>
      <p:sp>
        <p:nvSpPr>
          <p:cNvPr id="9" name="Slide Number Placeholder 5"/>
          <p:cNvSpPr>
            <a:spLocks noGrp="1"/>
          </p:cNvSpPr>
          <p:nvPr>
            <p:ph type="sldNum" sz="quarter" idx="10"/>
          </p:nvPr>
        </p:nvSpPr>
        <p:spPr/>
        <p:txBody>
          <a:bodyPr/>
          <a:lstStyle>
            <a:lvl1pPr>
              <a:defRPr/>
            </a:lvl1pPr>
          </a:lstStyle>
          <a:p>
            <a:fld id="{BC067BE2-D363-4E66-9871-07F3D6A61C58}" type="slidenum">
              <a:rPr lang="en-US"/>
              <a:pPr/>
              <a:t>‹#›</a:t>
            </a:fld>
            <a:endParaRPr lang="en-US"/>
          </a:p>
        </p:txBody>
      </p:sp>
    </p:spTree>
    <p:extLst>
      <p:ext uri="{BB962C8B-B14F-4D97-AF65-F5344CB8AC3E}">
        <p14:creationId xmlns:p14="http://schemas.microsoft.com/office/powerpoint/2010/main" val="71447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100002"/>
            <a:ext cx="4038600" cy="5026162"/>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00002"/>
            <a:ext cx="4038600" cy="5026161"/>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fld id="{D2E8491C-4105-4EEB-AAD4-BAD027EADA13}" type="slidenum">
              <a:rPr lang="en-US"/>
              <a:pPr/>
              <a:t>‹#›</a:t>
            </a:fld>
            <a:endParaRPr lang="en-US"/>
          </a:p>
        </p:txBody>
      </p:sp>
    </p:spTree>
    <p:extLst>
      <p:ext uri="{BB962C8B-B14F-4D97-AF65-F5344CB8AC3E}">
        <p14:creationId xmlns:p14="http://schemas.microsoft.com/office/powerpoint/2010/main" val="293534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4" name="Slide Number Placeholder 4"/>
          <p:cNvSpPr>
            <a:spLocks noGrp="1"/>
          </p:cNvSpPr>
          <p:nvPr>
            <p:ph type="sldNum" sz="quarter" idx="10"/>
          </p:nvPr>
        </p:nvSpPr>
        <p:spPr/>
        <p:txBody>
          <a:bodyPr/>
          <a:lstStyle>
            <a:lvl1pPr>
              <a:defRPr/>
            </a:lvl1pPr>
          </a:lstStyle>
          <a:p>
            <a:fld id="{F2EB2E29-07A9-43F3-A5F0-5788123346A5}" type="slidenum">
              <a:rPr lang="en-US"/>
              <a:pPr/>
              <a:t>‹#›</a:t>
            </a:fld>
            <a:endParaRPr lang="en-US"/>
          </a:p>
        </p:txBody>
      </p:sp>
    </p:spTree>
    <p:extLst>
      <p:ext uri="{BB962C8B-B14F-4D97-AF65-F5344CB8AC3E}">
        <p14:creationId xmlns:p14="http://schemas.microsoft.com/office/powerpoint/2010/main" val="96926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8528050" y="66674"/>
            <a:ext cx="592138" cy="258763"/>
          </a:xfrm>
        </p:spPr>
        <p:txBody>
          <a:bodyPr/>
          <a:lstStyle>
            <a:lvl1pPr>
              <a:defRPr>
                <a:solidFill>
                  <a:schemeClr val="tx2">
                    <a:lumMod val="60000"/>
                    <a:lumOff val="40000"/>
                  </a:schemeClr>
                </a:solidFill>
                <a:latin typeface="Arial" panose="020B0604020202020204" pitchFamily="34" charset="0"/>
              </a:defRPr>
            </a:lvl1pPr>
          </a:lstStyle>
          <a:p>
            <a:fld id="{F707F740-C05E-4C0A-A583-1529B68F3D2E}" type="slidenum">
              <a:rPr lang="en-US" smtClean="0"/>
              <a:pPr/>
              <a:t>‹#›</a:t>
            </a:fld>
            <a:endParaRPr lang="en-US" dirty="0"/>
          </a:p>
        </p:txBody>
      </p:sp>
    </p:spTree>
    <p:extLst>
      <p:ext uri="{BB962C8B-B14F-4D97-AF65-F5344CB8AC3E}">
        <p14:creationId xmlns:p14="http://schemas.microsoft.com/office/powerpoint/2010/main" val="146542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6767513"/>
            <a:ext cx="9144000" cy="90487"/>
          </a:xfrm>
          <a:prstGeom prst="rect">
            <a:avLst/>
          </a:prstGeom>
          <a:solidFill>
            <a:srgbClr val="CD09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itle Placeholder 1"/>
          <p:cNvSpPr>
            <a:spLocks noGrp="1"/>
          </p:cNvSpPr>
          <p:nvPr>
            <p:ph type="title"/>
          </p:nvPr>
        </p:nvSpPr>
        <p:spPr bwMode="auto">
          <a:xfrm>
            <a:off x="457200" y="274638"/>
            <a:ext cx="82296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1025525"/>
            <a:ext cx="82296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8528050" y="19050"/>
            <a:ext cx="592138" cy="325438"/>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tx2">
                    <a:lumMod val="60000"/>
                    <a:lumOff val="40000"/>
                  </a:schemeClr>
                </a:solidFill>
                <a:latin typeface="Arial" panose="020B0604020202020204" pitchFamily="34" charset="0"/>
              </a:defRPr>
            </a:lvl1pPr>
          </a:lstStyle>
          <a:p>
            <a:fld id="{7E1B02D2-C929-40C1-8491-4864915DBE76}" type="slidenum">
              <a:rPr lang="en-US" smtClean="0"/>
              <a:pPr/>
              <a:t>‹#›</a:t>
            </a:fld>
            <a:endParaRPr lang="en-US" dirty="0"/>
          </a:p>
        </p:txBody>
      </p:sp>
      <p:sp>
        <p:nvSpPr>
          <p:cNvPr id="1030" name="TextBox 9"/>
          <p:cNvSpPr txBox="1">
            <a:spLocks noChangeArrowheads="1"/>
          </p:cNvSpPr>
          <p:nvPr/>
        </p:nvSpPr>
        <p:spPr bwMode="auto">
          <a:xfrm>
            <a:off x="5916613" y="6588125"/>
            <a:ext cx="31448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a:solidFill>
                  <a:srgbClr val="3A3A3A"/>
                </a:solidFill>
                <a:latin typeface="Calibri" panose="020F0502020204030204" pitchFamily="34" charset="0"/>
              </a:rPr>
              <a:t>Copyright ©2015 WatchGuard Technologies, Inc. All Rights Reserved</a:t>
            </a:r>
          </a:p>
        </p:txBody>
      </p:sp>
      <p:pic>
        <p:nvPicPr>
          <p:cNvPr id="1031" name="Picture 3" descr="WG_logo_Color_3i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6688" y="6270625"/>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7605253" y="6442674"/>
            <a:ext cx="1360508" cy="153888"/>
          </a:xfrm>
          <a:prstGeom prst="rect">
            <a:avLst/>
          </a:prstGeom>
          <a:noFill/>
        </p:spPr>
        <p:txBody>
          <a:bodyPr wrap="square" lIns="0" tIns="0" rIns="0" bIns="0" rtlCol="0">
            <a:spAutoFit/>
          </a:bodyPr>
          <a:lstStyle/>
          <a:p>
            <a:pPr algn="r"/>
            <a:r>
              <a:rPr lang="en-US" sz="1000" b="1" spc="20" baseline="0" dirty="0" smtClean="0">
                <a:solidFill>
                  <a:srgbClr val="ED2E34"/>
                </a:solidFill>
                <a:latin typeface="Arial Narrow" panose="020B0606020202030204" pitchFamily="34" charset="0"/>
              </a:rPr>
              <a:t>WatchGuard Training</a:t>
            </a:r>
            <a:endParaRPr lang="en-US" sz="1000" b="1" spc="20" baseline="0" dirty="0">
              <a:solidFill>
                <a:srgbClr val="ED2E34"/>
              </a:solidFill>
              <a:latin typeface="Arial Narrow" panose="020B0606020202030204" pitchFamily="34" charset="0"/>
            </a:endParaRPr>
          </a:p>
        </p:txBody>
      </p:sp>
    </p:spTree>
    <p:extLst>
      <p:ext uri="{BB962C8B-B14F-4D97-AF65-F5344CB8AC3E}">
        <p14:creationId xmlns:p14="http://schemas.microsoft.com/office/powerpoint/2010/main" val="246286779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80"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457200" rtl="0" eaLnBrk="1" fontAlgn="base" hangingPunct="1">
        <a:spcBef>
          <a:spcPct val="0"/>
        </a:spcBef>
        <a:spcAft>
          <a:spcPct val="0"/>
        </a:spcAft>
        <a:defRPr sz="3600" b="1" kern="1200">
          <a:solidFill>
            <a:schemeClr val="tx1"/>
          </a:solidFill>
          <a:latin typeface="Arial Narrow" panose="020B0606020202030204" pitchFamily="34" charset="0"/>
          <a:ea typeface="MS PGothic" panose="020B0600070205080204" pitchFamily="34" charset="-128"/>
          <a:cs typeface="+mj-cs"/>
        </a:defRPr>
      </a:lvl1pPr>
      <a:lvl2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2pPr>
      <a:lvl3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3pPr>
      <a:lvl4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4pPr>
      <a:lvl5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Clr>
          <a:srgbClr val="A6A6A6"/>
        </a:buClr>
        <a:buFont typeface="Wingdings" panose="05000000000000000000" pitchFamily="2" charset="2"/>
        <a:buChar char="§"/>
        <a:defRPr sz="2400" kern="1200">
          <a:solidFill>
            <a:schemeClr val="tx2"/>
          </a:solidFill>
          <a:latin typeface="Arial" panose="020B0604020202020204" pitchFamily="34" charset="0"/>
          <a:ea typeface="MS PGothic" panose="020B0600070205080204" pitchFamily="34" charset="-128"/>
          <a:cs typeface="+mn-cs"/>
        </a:defRPr>
      </a:lvl1pPr>
      <a:lvl2pPr marL="742950" indent="-285750" algn="l" defTabSz="457200" rtl="0" eaLnBrk="1" fontAlgn="base" hangingPunct="1">
        <a:spcBef>
          <a:spcPct val="20000"/>
        </a:spcBef>
        <a:spcAft>
          <a:spcPct val="0"/>
        </a:spcAft>
        <a:buClr>
          <a:srgbClr val="A6A6A6"/>
        </a:buClr>
        <a:buSzPct val="110000"/>
        <a:buFont typeface="Arial" panose="020B0604020202020204" pitchFamily="34" charset="0"/>
        <a:buChar char="•"/>
        <a:defRPr sz="2000" kern="1200">
          <a:solidFill>
            <a:schemeClr val="tx2"/>
          </a:solidFill>
          <a:latin typeface="Arial" panose="020B0604020202020204" pitchFamily="34" charset="0"/>
          <a:ea typeface="MS PGothic" panose="020B0600070205080204" pitchFamily="34" charset="-128"/>
          <a:cs typeface="+mn-cs"/>
        </a:defRPr>
      </a:lvl2pPr>
      <a:lvl3pPr marL="1143000" indent="-228600" algn="l" defTabSz="457200" rtl="0" eaLnBrk="1" fontAlgn="base" hangingPunct="1">
        <a:spcBef>
          <a:spcPct val="20000"/>
        </a:spcBef>
        <a:spcAft>
          <a:spcPct val="0"/>
        </a:spcAft>
        <a:buClr>
          <a:srgbClr val="A6A6A6"/>
        </a:buClr>
        <a:buSzPct val="115000"/>
        <a:buFont typeface="Arial" panose="020B0604020202020204" pitchFamily="34" charset="0"/>
        <a:buChar char="–"/>
        <a:defRPr kern="1200">
          <a:solidFill>
            <a:schemeClr val="tx2"/>
          </a:solidFill>
          <a:latin typeface="Arial" panose="020B0604020202020204" pitchFamily="34" charset="0"/>
          <a:ea typeface="MS PGothic" panose="020B0600070205080204" pitchFamily="34" charset="-128"/>
          <a:cs typeface="+mn-cs"/>
        </a:defRPr>
      </a:lvl3pPr>
      <a:lvl4pPr marL="1600200" indent="-228600" algn="l" defTabSz="457200" rtl="0" eaLnBrk="1" fontAlgn="base" hangingPunct="1">
        <a:spcBef>
          <a:spcPct val="20000"/>
        </a:spcBef>
        <a:spcAft>
          <a:spcPct val="0"/>
        </a:spcAft>
        <a:buClr>
          <a:srgbClr val="A6A6A6"/>
        </a:buClr>
        <a:buFont typeface="Courier New" panose="02070309020205020404" pitchFamily="49" charset="0"/>
        <a:buChar char="o"/>
        <a:defRPr sz="1600" kern="1200">
          <a:solidFill>
            <a:schemeClr val="tx2"/>
          </a:solidFill>
          <a:latin typeface="Arial" panose="020B0604020202020204" pitchFamily="34"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Clr>
          <a:srgbClr val="A6A6A6"/>
        </a:buClr>
        <a:buFont typeface="Arial" panose="020B0604020202020204" pitchFamily="34" charset="0"/>
        <a:buChar char="»"/>
        <a:defRPr sz="1400" kern="1200">
          <a:solidFill>
            <a:schemeClr val="tx2"/>
          </a:solidFill>
          <a:latin typeface="Arial" panose="020B0604020202020204" pitchFamily="34"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pPr>
              <a:defRPr/>
            </a:pPr>
            <a:r>
              <a:rPr lang="en-US" dirty="0" smtClean="0"/>
              <a:t>Introduction to </a:t>
            </a:r>
            <a:br>
              <a:rPr lang="en-US" dirty="0" smtClean="0"/>
            </a:br>
            <a:r>
              <a:rPr lang="en-US" dirty="0" smtClean="0"/>
              <a:t>WatchGuard Dimension™ v2.0.1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Deployment Requirements </a:t>
            </a:r>
            <a:endParaRPr lang="en-US" dirty="0">
              <a:ea typeface="+mj-ea"/>
            </a:endParaRPr>
          </a:p>
        </p:txBody>
      </p:sp>
      <p:sp>
        <p:nvSpPr>
          <p:cNvPr id="13315" name="Content Placeholder 2"/>
          <p:cNvSpPr>
            <a:spLocks noGrp="1"/>
          </p:cNvSpPr>
          <p:nvPr>
            <p:ph idx="1"/>
          </p:nvPr>
        </p:nvSpPr>
        <p:spPr/>
        <p:txBody>
          <a:bodyPr/>
          <a:lstStyle/>
          <a:p>
            <a:pPr eaLnBrk="1" hangingPunct="1">
              <a:defRPr/>
            </a:pPr>
            <a:r>
              <a:rPr lang="en-US" altLang="en-US" dirty="0" smtClean="0"/>
              <a:t>WatchGuard Dimension is available on the WatchGuard website </a:t>
            </a:r>
            <a:r>
              <a:rPr lang="en-US" altLang="en-US" i="1" dirty="0" smtClean="0"/>
              <a:t>Software Downloads</a:t>
            </a:r>
            <a:r>
              <a:rPr lang="en-US" altLang="en-US" dirty="0" smtClean="0"/>
              <a:t> pages.</a:t>
            </a:r>
          </a:p>
          <a:p>
            <a:pPr marL="800100" lvl="1" indent="-342900" eaLnBrk="1" hangingPunct="1">
              <a:buSzPct val="140000"/>
              <a:buFont typeface="+mj-lt"/>
              <a:buAutoNum type="arabicPeriod"/>
              <a:defRPr/>
            </a:pPr>
            <a:r>
              <a:rPr lang="en-US" altLang="en-US" dirty="0" smtClean="0"/>
              <a:t>Log in to WatchGuard.com.</a:t>
            </a:r>
          </a:p>
          <a:p>
            <a:pPr marL="800100" lvl="1" indent="-342900" eaLnBrk="1" hangingPunct="1">
              <a:buSzPct val="140000"/>
              <a:buFont typeface="+mj-lt"/>
              <a:buAutoNum type="arabicPeriod"/>
              <a:defRPr/>
            </a:pPr>
            <a:r>
              <a:rPr lang="en-US" altLang="en-US" dirty="0" smtClean="0"/>
              <a:t>Select </a:t>
            </a:r>
            <a:r>
              <a:rPr lang="en-US" altLang="en-US" b="1" dirty="0" smtClean="0"/>
              <a:t>Support Home</a:t>
            </a:r>
            <a:r>
              <a:rPr lang="en-US" altLang="en-US" dirty="0" smtClean="0"/>
              <a:t>.</a:t>
            </a:r>
          </a:p>
          <a:p>
            <a:pPr marL="800100" lvl="1" indent="-342900" eaLnBrk="1" hangingPunct="1">
              <a:buSzPct val="140000"/>
              <a:buFont typeface="+mj-lt"/>
              <a:buAutoNum type="arabicPeriod"/>
              <a:defRPr/>
            </a:pPr>
            <a:r>
              <a:rPr lang="en-US" altLang="en-US" dirty="0" smtClean="0"/>
              <a:t>Click </a:t>
            </a:r>
            <a:r>
              <a:rPr lang="en-US" altLang="en-US" b="1" dirty="0" smtClean="0"/>
              <a:t>Software Downloads</a:t>
            </a:r>
            <a:r>
              <a:rPr lang="en-US" altLang="en-US" dirty="0" smtClean="0"/>
              <a:t>.</a:t>
            </a:r>
          </a:p>
          <a:p>
            <a:pPr marL="800100" lvl="1" indent="-342900" eaLnBrk="1" hangingPunct="1">
              <a:buSzPct val="140000"/>
              <a:buFont typeface="+mj-lt"/>
              <a:buAutoNum type="arabicPeriod"/>
              <a:defRPr/>
            </a:pPr>
            <a:r>
              <a:rPr lang="en-US" altLang="en-US" dirty="0" smtClean="0"/>
              <a:t>From the </a:t>
            </a:r>
            <a:r>
              <a:rPr lang="en-US" altLang="en-US" b="1" dirty="0" smtClean="0"/>
              <a:t>Show downloads for</a:t>
            </a:r>
            <a:r>
              <a:rPr lang="en-US" altLang="en-US" dirty="0" smtClean="0"/>
              <a:t> drop-down list, select </a:t>
            </a:r>
            <a:r>
              <a:rPr lang="en-US" altLang="en-US" b="1" dirty="0" smtClean="0"/>
              <a:t>Dimension</a:t>
            </a:r>
            <a:r>
              <a:rPr lang="en-US" altLang="en-US" dirty="0" smtClean="0"/>
              <a:t>.</a:t>
            </a:r>
          </a:p>
          <a:p>
            <a:pPr marL="800100" lvl="1" indent="-342900" eaLnBrk="1" hangingPunct="1">
              <a:buSzPct val="140000"/>
              <a:buFont typeface="+mj-lt"/>
              <a:buAutoNum type="arabicPeriod"/>
              <a:defRPr/>
            </a:pPr>
            <a:r>
              <a:rPr lang="en-US" altLang="en-US" dirty="0" smtClean="0"/>
              <a:t>Download the current version of Dimension and the </a:t>
            </a:r>
            <a:r>
              <a:rPr lang="en-US" altLang="en-US" i="1" dirty="0" smtClean="0"/>
              <a:t>Release Notes</a:t>
            </a:r>
            <a:r>
              <a:rPr lang="en-US" altLang="en-US" dirty="0" smtClean="0"/>
              <a:t>.</a:t>
            </a:r>
            <a:endParaRPr lang="en-US" altLang="en-US" dirty="0"/>
          </a:p>
          <a:p>
            <a:pPr marL="0" indent="0" eaLnBrk="1" hangingPunct="1">
              <a:buFont typeface="Wingdings" panose="05000000000000000000" pitchFamily="2" charset="2"/>
              <a:buNone/>
              <a:defRPr/>
            </a:pPr>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8280B-4602-4D5A-8476-D7A78893BC1B}" type="slidenum">
              <a:rPr lang="en-US">
                <a:solidFill>
                  <a:srgbClr val="A6A6A6"/>
                </a:solidFill>
                <a:latin typeface="Segoe"/>
              </a:rPr>
              <a:pPr eaLnBrk="1" hangingPunct="1"/>
              <a:t>10</a:t>
            </a:fld>
            <a:endParaRPr lang="en-US">
              <a:solidFill>
                <a:srgbClr val="A6A6A6"/>
              </a:solidFill>
              <a:latin typeface="Segoe"/>
            </a:endParaRPr>
          </a:p>
        </p:txBody>
      </p:sp>
    </p:spTree>
    <p:extLst>
      <p:ext uri="{BB962C8B-B14F-4D97-AF65-F5344CB8AC3E}">
        <p14:creationId xmlns:p14="http://schemas.microsoft.com/office/powerpoint/2010/main" val="36871971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Management with Dimension —</a:t>
            </a:r>
            <a:r>
              <a:rPr lang="en-US" smtClean="0">
                <a:latin typeface="Times New Roman" panose="02020603050405020304" pitchFamily="18" charset="0"/>
                <a:cs typeface="Times New Roman" panose="02020603050405020304" pitchFamily="18" charset="0"/>
              </a:rPr>
              <a:t> </a:t>
            </a:r>
            <a:r>
              <a:rPr lang="en-US" smtClean="0"/>
              <a:t>Managed VPNs</a:t>
            </a:r>
            <a:endParaRPr lang="en-US" dirty="0"/>
          </a:p>
        </p:txBody>
      </p:sp>
      <p:sp>
        <p:nvSpPr>
          <p:cNvPr id="6" name="Content Placeholder 5"/>
          <p:cNvSpPr>
            <a:spLocks noGrp="1"/>
          </p:cNvSpPr>
          <p:nvPr>
            <p:ph idx="1"/>
          </p:nvPr>
        </p:nvSpPr>
        <p:spPr/>
        <p:txBody>
          <a:bodyPr/>
          <a:lstStyle/>
          <a:p>
            <a:r>
              <a:rPr lang="en-US" dirty="0" smtClean="0"/>
              <a:t>Add routes to the </a:t>
            </a:r>
            <a:r>
              <a:rPr lang="en-US" b="1" dirty="0" smtClean="0"/>
              <a:t>Route From</a:t>
            </a:r>
            <a:r>
              <a:rPr lang="en-US" dirty="0" smtClean="0"/>
              <a:t> list:</a:t>
            </a:r>
          </a:p>
          <a:p>
            <a:pPr lvl="1"/>
            <a:r>
              <a:rPr lang="en-US" dirty="0" smtClean="0"/>
              <a:t>Specify the IP address of the external interface on the Spoke device</a:t>
            </a:r>
          </a:p>
          <a:p>
            <a:pPr lvl="1"/>
            <a:r>
              <a:rPr lang="en-US" dirty="0" smtClean="0"/>
              <a:t>Select the direction of traffic over this IP address:</a:t>
            </a:r>
          </a:p>
          <a:p>
            <a:pPr lvl="2"/>
            <a:r>
              <a:rPr lang="en-US" b="1" dirty="0" smtClean="0"/>
              <a:t>Bi-directional (Recommended)</a:t>
            </a:r>
          </a:p>
          <a:p>
            <a:pPr lvl="2"/>
            <a:r>
              <a:rPr lang="en-US" b="1" dirty="0" smtClean="0"/>
              <a:t>Hub-to-Spoke</a:t>
            </a:r>
          </a:p>
          <a:p>
            <a:pPr lvl="2"/>
            <a:r>
              <a:rPr lang="en-US" b="1" dirty="0" smtClean="0"/>
              <a:t>Spoke-to-Hub</a:t>
            </a:r>
            <a:endParaRPr lang="en-US" b="1"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100</a:t>
            </a:fld>
            <a:endParaRPr lang="en-US"/>
          </a:p>
        </p:txBody>
      </p:sp>
      <p:pic>
        <p:nvPicPr>
          <p:cNvPr id="3" name="Picture 2"/>
          <p:cNvPicPr>
            <a:picLocks noChangeAspect="1"/>
          </p:cNvPicPr>
          <p:nvPr/>
        </p:nvPicPr>
        <p:blipFill>
          <a:blip r:embed="rId2"/>
          <a:stretch>
            <a:fillRect/>
          </a:stretch>
        </p:blipFill>
        <p:spPr>
          <a:xfrm>
            <a:off x="4213807" y="1673224"/>
            <a:ext cx="4739324" cy="4328260"/>
          </a:xfrm>
          <a:prstGeom prst="rect">
            <a:avLst/>
          </a:prstGeom>
        </p:spPr>
      </p:pic>
    </p:spTree>
    <p:extLst>
      <p:ext uri="{BB962C8B-B14F-4D97-AF65-F5344CB8AC3E}">
        <p14:creationId xmlns:p14="http://schemas.microsoft.com/office/powerpoint/2010/main" val="2985592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pPr lvl="1"/>
            <a:r>
              <a:rPr lang="en-US" dirty="0" smtClean="0"/>
              <a:t>(Optional) Select the </a:t>
            </a:r>
            <a:r>
              <a:rPr lang="en-US" b="1" dirty="0" smtClean="0"/>
              <a:t>Enable 1:1 NAT</a:t>
            </a:r>
            <a:r>
              <a:rPr lang="en-US" dirty="0" smtClean="0"/>
              <a:t> check box and type the host address or network address to use</a:t>
            </a:r>
          </a:p>
        </p:txBody>
      </p:sp>
      <p:sp>
        <p:nvSpPr>
          <p:cNvPr id="5" name="Slide Number Placeholder 4"/>
          <p:cNvSpPr>
            <a:spLocks noGrp="1"/>
          </p:cNvSpPr>
          <p:nvPr>
            <p:ph type="sldNum" sz="quarter" idx="10"/>
          </p:nvPr>
        </p:nvSpPr>
        <p:spPr/>
        <p:txBody>
          <a:bodyPr/>
          <a:lstStyle/>
          <a:p>
            <a:fld id="{C756EEE4-233F-4115-9F35-B04905CC086B}" type="slidenum">
              <a:rPr lang="en-US" smtClean="0"/>
              <a:pPr/>
              <a:t>101</a:t>
            </a:fld>
            <a:endParaRPr lang="en-US"/>
          </a:p>
        </p:txBody>
      </p:sp>
      <p:pic>
        <p:nvPicPr>
          <p:cNvPr id="3" name="Picture 2"/>
          <p:cNvPicPr>
            <a:picLocks noChangeAspect="1"/>
          </p:cNvPicPr>
          <p:nvPr/>
        </p:nvPicPr>
        <p:blipFill>
          <a:blip r:embed="rId2"/>
          <a:stretch>
            <a:fillRect/>
          </a:stretch>
        </p:blipFill>
        <p:spPr>
          <a:xfrm>
            <a:off x="4214102" y="1673224"/>
            <a:ext cx="4739324" cy="4328260"/>
          </a:xfrm>
          <a:prstGeom prst="rect">
            <a:avLst/>
          </a:prstGeom>
        </p:spPr>
      </p:pic>
    </p:spTree>
    <p:extLst>
      <p:ext uri="{BB962C8B-B14F-4D97-AF65-F5344CB8AC3E}">
        <p14:creationId xmlns:p14="http://schemas.microsoft.com/office/powerpoint/2010/main" val="1923188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If you selected </a:t>
            </a:r>
            <a:r>
              <a:rPr lang="en-US" b="1" dirty="0" smtClean="0"/>
              <a:t>Specify </a:t>
            </a:r>
            <a:r>
              <a:rPr lang="en-US" b="1" dirty="0"/>
              <a:t>Traffic Routes Over </a:t>
            </a:r>
            <a:r>
              <a:rPr lang="en-US" b="1" dirty="0" smtClean="0"/>
              <a:t>VPN</a:t>
            </a:r>
            <a:r>
              <a:rPr lang="en-US" dirty="0" smtClean="0"/>
              <a:t>:</a:t>
            </a:r>
          </a:p>
          <a:p>
            <a:pPr lvl="1"/>
            <a:r>
              <a:rPr lang="en-US" dirty="0" smtClean="0"/>
              <a:t>In </a:t>
            </a:r>
            <a:r>
              <a:rPr lang="en-US" dirty="0"/>
              <a:t>the </a:t>
            </a:r>
            <a:r>
              <a:rPr lang="en-US" b="1" dirty="0"/>
              <a:t>Route To </a:t>
            </a:r>
            <a:r>
              <a:rPr lang="en-US" dirty="0"/>
              <a:t>list, the external IP addresses of the </a:t>
            </a:r>
            <a:r>
              <a:rPr lang="en-US" dirty="0" smtClean="0"/>
              <a:t>Hub </a:t>
            </a:r>
            <a:r>
              <a:rPr lang="en-US" dirty="0"/>
              <a:t>device </a:t>
            </a:r>
            <a:r>
              <a:rPr lang="en-US" dirty="0" smtClean="0"/>
              <a:t>appear</a:t>
            </a:r>
          </a:p>
          <a:p>
            <a:pPr lvl="1"/>
            <a:r>
              <a:rPr lang="en-US" dirty="0" smtClean="0"/>
              <a:t>You </a:t>
            </a:r>
            <a:r>
              <a:rPr lang="en-US" dirty="0"/>
              <a:t>can change which external IP addresses on the </a:t>
            </a:r>
            <a:r>
              <a:rPr lang="en-US" dirty="0" smtClean="0"/>
              <a:t>Hub </a:t>
            </a:r>
            <a:r>
              <a:rPr lang="en-US" dirty="0"/>
              <a:t>device the </a:t>
            </a:r>
            <a:r>
              <a:rPr lang="en-US" dirty="0" smtClean="0"/>
              <a:t>Spoke </a:t>
            </a:r>
            <a:r>
              <a:rPr lang="en-US" dirty="0"/>
              <a:t>device can connect </a:t>
            </a:r>
            <a:r>
              <a:rPr lang="en-US" dirty="0" smtClean="0"/>
              <a:t>to</a:t>
            </a:r>
          </a:p>
        </p:txBody>
      </p:sp>
      <p:sp>
        <p:nvSpPr>
          <p:cNvPr id="5" name="Slide Number Placeholder 4"/>
          <p:cNvSpPr>
            <a:spLocks noGrp="1"/>
          </p:cNvSpPr>
          <p:nvPr>
            <p:ph type="sldNum" sz="quarter" idx="10"/>
          </p:nvPr>
        </p:nvSpPr>
        <p:spPr/>
        <p:txBody>
          <a:bodyPr/>
          <a:lstStyle/>
          <a:p>
            <a:fld id="{C756EEE4-233F-4115-9F35-B04905CC086B}" type="slidenum">
              <a:rPr lang="en-US" smtClean="0"/>
              <a:pPr/>
              <a:t>102</a:t>
            </a:fld>
            <a:endParaRPr lang="en-US"/>
          </a:p>
        </p:txBody>
      </p:sp>
      <p:pic>
        <p:nvPicPr>
          <p:cNvPr id="3" name="Picture 2"/>
          <p:cNvPicPr>
            <a:picLocks noChangeAspect="1"/>
          </p:cNvPicPr>
          <p:nvPr/>
        </p:nvPicPr>
        <p:blipFill>
          <a:blip r:embed="rId2"/>
          <a:stretch>
            <a:fillRect/>
          </a:stretch>
        </p:blipFill>
        <p:spPr>
          <a:xfrm>
            <a:off x="4217962" y="1673224"/>
            <a:ext cx="4739324" cy="4328260"/>
          </a:xfrm>
          <a:prstGeom prst="rect">
            <a:avLst/>
          </a:prstGeom>
        </p:spPr>
      </p:pic>
    </p:spTree>
    <p:extLst>
      <p:ext uri="{BB962C8B-B14F-4D97-AF65-F5344CB8AC3E}">
        <p14:creationId xmlns:p14="http://schemas.microsoft.com/office/powerpoint/2010/main" val="26370536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Select </a:t>
            </a:r>
            <a:r>
              <a:rPr lang="en-US" dirty="0"/>
              <a:t>the </a:t>
            </a:r>
            <a:r>
              <a:rPr lang="en-US" b="1" dirty="0"/>
              <a:t>Firewall Policies</a:t>
            </a:r>
            <a:r>
              <a:rPr lang="en-US" dirty="0"/>
              <a:t> </a:t>
            </a:r>
            <a:r>
              <a:rPr lang="en-US" dirty="0" smtClean="0"/>
              <a:t>in </a:t>
            </a:r>
            <a:r>
              <a:rPr lang="en-US" dirty="0"/>
              <a:t>your </a:t>
            </a:r>
            <a:r>
              <a:rPr lang="en-US" dirty="0" smtClean="0"/>
              <a:t>Spoke </a:t>
            </a:r>
            <a:r>
              <a:rPr lang="en-US" dirty="0"/>
              <a:t>device configuration file to apply to the traffic through the managed </a:t>
            </a:r>
            <a:r>
              <a:rPr lang="en-US" dirty="0" smtClean="0"/>
              <a:t>VPN:</a:t>
            </a:r>
          </a:p>
          <a:p>
            <a:pPr lvl="1"/>
            <a:r>
              <a:rPr lang="en-US" dirty="0" smtClean="0"/>
              <a:t>Default options:</a:t>
            </a:r>
          </a:p>
          <a:p>
            <a:pPr lvl="2"/>
            <a:r>
              <a:rPr lang="en-US" b="1" dirty="0" smtClean="0"/>
              <a:t>Any </a:t>
            </a:r>
            <a:r>
              <a:rPr lang="en-US" b="1" dirty="0"/>
              <a:t>(Recommended)</a:t>
            </a:r>
            <a:r>
              <a:rPr lang="en-US" dirty="0"/>
              <a:t> — </a:t>
            </a:r>
            <a:r>
              <a:rPr lang="en-US" dirty="0" smtClean="0"/>
              <a:t>The </a:t>
            </a:r>
            <a:r>
              <a:rPr lang="en-US" dirty="0"/>
              <a:t>default </a:t>
            </a:r>
            <a:r>
              <a:rPr lang="en-US" i="1" dirty="0"/>
              <a:t>Any</a:t>
            </a:r>
            <a:r>
              <a:rPr lang="en-US" dirty="0"/>
              <a:t> policy included in your device configuration </a:t>
            </a:r>
            <a:r>
              <a:rPr lang="en-US" dirty="0" smtClean="0"/>
              <a:t>file</a:t>
            </a:r>
            <a:endParaRPr lang="en-US"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103</a:t>
            </a:fld>
            <a:endParaRPr lang="en-US"/>
          </a:p>
        </p:txBody>
      </p:sp>
      <p:pic>
        <p:nvPicPr>
          <p:cNvPr id="7" name="Picture 6"/>
          <p:cNvPicPr>
            <a:picLocks noChangeAspect="1"/>
          </p:cNvPicPr>
          <p:nvPr/>
        </p:nvPicPr>
        <p:blipFill>
          <a:blip r:embed="rId2"/>
          <a:stretch>
            <a:fillRect/>
          </a:stretch>
        </p:blipFill>
        <p:spPr>
          <a:xfrm>
            <a:off x="4237105" y="1673224"/>
            <a:ext cx="4735876" cy="4325112"/>
          </a:xfrm>
          <a:prstGeom prst="rect">
            <a:avLst/>
          </a:prstGeom>
        </p:spPr>
      </p:pic>
    </p:spTree>
    <p:extLst>
      <p:ext uri="{BB962C8B-B14F-4D97-AF65-F5344CB8AC3E}">
        <p14:creationId xmlns:p14="http://schemas.microsoft.com/office/powerpoint/2010/main" val="2438757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pPr lvl="2"/>
            <a:r>
              <a:rPr lang="en-US" b="1" dirty="0" smtClean="0"/>
              <a:t>None</a:t>
            </a:r>
            <a:r>
              <a:rPr lang="en-US" dirty="0" smtClean="0"/>
              <a:t> </a:t>
            </a:r>
            <a:r>
              <a:rPr lang="en-US" dirty="0"/>
              <a:t>— No policy will be applied to the traffic through the managed </a:t>
            </a:r>
            <a:r>
              <a:rPr lang="en-US" dirty="0" smtClean="0"/>
              <a:t>VPN</a:t>
            </a:r>
          </a:p>
          <a:p>
            <a:pPr lvl="1"/>
            <a:r>
              <a:rPr lang="en-US" dirty="0" smtClean="0"/>
              <a:t>You can also select another firewall policy from your Firebox configuration that appears in the </a:t>
            </a:r>
            <a:r>
              <a:rPr lang="en-US" b="1" dirty="0" smtClean="0"/>
              <a:t>Firewall Policies</a:t>
            </a:r>
            <a:r>
              <a:rPr lang="en-US" dirty="0" smtClean="0"/>
              <a:t> list</a:t>
            </a:r>
          </a:p>
        </p:txBody>
      </p:sp>
      <p:sp>
        <p:nvSpPr>
          <p:cNvPr id="5" name="Slide Number Placeholder 4"/>
          <p:cNvSpPr>
            <a:spLocks noGrp="1"/>
          </p:cNvSpPr>
          <p:nvPr>
            <p:ph type="sldNum" sz="quarter" idx="10"/>
          </p:nvPr>
        </p:nvSpPr>
        <p:spPr/>
        <p:txBody>
          <a:bodyPr/>
          <a:lstStyle/>
          <a:p>
            <a:fld id="{C756EEE4-233F-4115-9F35-B04905CC086B}" type="slidenum">
              <a:rPr lang="en-US" smtClean="0"/>
              <a:pPr/>
              <a:t>104</a:t>
            </a:fld>
            <a:endParaRPr lang="en-US"/>
          </a:p>
        </p:txBody>
      </p:sp>
      <p:pic>
        <p:nvPicPr>
          <p:cNvPr id="7" name="Picture 6"/>
          <p:cNvPicPr>
            <a:picLocks noChangeAspect="1"/>
          </p:cNvPicPr>
          <p:nvPr/>
        </p:nvPicPr>
        <p:blipFill>
          <a:blip r:embed="rId2"/>
          <a:stretch>
            <a:fillRect/>
          </a:stretch>
        </p:blipFill>
        <p:spPr>
          <a:xfrm>
            <a:off x="4237105" y="1673224"/>
            <a:ext cx="4735876" cy="4325112"/>
          </a:xfrm>
          <a:prstGeom prst="rect">
            <a:avLst/>
          </a:prstGeom>
        </p:spPr>
      </p:pic>
    </p:spTree>
    <p:extLst>
      <p:ext uri="{BB962C8B-B14F-4D97-AF65-F5344CB8AC3E}">
        <p14:creationId xmlns:p14="http://schemas.microsoft.com/office/powerpoint/2010/main" val="20555105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The Spoke device appears in the </a:t>
            </a:r>
            <a:r>
              <a:rPr lang="en-US" b="1" dirty="0" smtClean="0"/>
              <a:t>Hub and Spoke VPN </a:t>
            </a:r>
            <a:r>
              <a:rPr lang="en-US" dirty="0" smtClean="0"/>
              <a:t>map and in the </a:t>
            </a:r>
            <a:r>
              <a:rPr lang="en-US" b="1" dirty="0" smtClean="0"/>
              <a:t>Spokes</a:t>
            </a:r>
            <a:r>
              <a:rPr lang="en-US" dirty="0" smtClean="0"/>
              <a:t> list:</a:t>
            </a:r>
          </a:p>
          <a:p>
            <a:pPr lvl="1"/>
            <a:r>
              <a:rPr lang="en-US" dirty="0" smtClean="0"/>
              <a:t>Hub </a:t>
            </a:r>
            <a:r>
              <a:rPr lang="en-US" dirty="0"/>
              <a:t>device — </a:t>
            </a:r>
            <a:r>
              <a:rPr lang="en-US" dirty="0" smtClean="0"/>
              <a:t>Round</a:t>
            </a:r>
          </a:p>
          <a:p>
            <a:pPr lvl="1"/>
            <a:r>
              <a:rPr lang="en-US" dirty="0" smtClean="0"/>
              <a:t>Spoke </a:t>
            </a:r>
            <a:r>
              <a:rPr lang="en-US" dirty="0"/>
              <a:t>device  — </a:t>
            </a:r>
            <a:r>
              <a:rPr lang="en-US" dirty="0" smtClean="0"/>
              <a:t>Square</a:t>
            </a:r>
          </a:p>
          <a:p>
            <a:pPr lvl="1"/>
            <a:r>
              <a:rPr lang="en-US" dirty="0" smtClean="0"/>
              <a:t>Line between icons shows </a:t>
            </a:r>
            <a:r>
              <a:rPr lang="en-US" dirty="0"/>
              <a:t>the </a:t>
            </a:r>
            <a:r>
              <a:rPr lang="en-US" dirty="0" smtClean="0"/>
              <a:t>connection status:</a:t>
            </a:r>
            <a:endParaRPr lang="en-US" dirty="0"/>
          </a:p>
          <a:p>
            <a:pPr lvl="2"/>
            <a:r>
              <a:rPr lang="en-US" dirty="0"/>
              <a:t>Solid — </a:t>
            </a:r>
            <a:r>
              <a:rPr lang="en-US" dirty="0" smtClean="0"/>
              <a:t>Active</a:t>
            </a:r>
            <a:endParaRPr lang="en-US" dirty="0"/>
          </a:p>
          <a:p>
            <a:pPr lvl="2"/>
            <a:r>
              <a:rPr lang="en-US" dirty="0"/>
              <a:t>Dotted — </a:t>
            </a:r>
            <a:r>
              <a:rPr lang="en-US" dirty="0" smtClean="0"/>
              <a:t>Inactive</a:t>
            </a:r>
            <a:endParaRPr lang="en-US"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105</a:t>
            </a:fld>
            <a:endParaRPr lang="en-US"/>
          </a:p>
        </p:txBody>
      </p:sp>
      <p:pic>
        <p:nvPicPr>
          <p:cNvPr id="3" name="Picture 2"/>
          <p:cNvPicPr>
            <a:picLocks noChangeAspect="1"/>
          </p:cNvPicPr>
          <p:nvPr/>
        </p:nvPicPr>
        <p:blipFill>
          <a:blip r:embed="rId2"/>
          <a:stretch>
            <a:fillRect/>
          </a:stretch>
        </p:blipFill>
        <p:spPr>
          <a:xfrm>
            <a:off x="4220307" y="1673224"/>
            <a:ext cx="4733983" cy="4323382"/>
          </a:xfrm>
          <a:prstGeom prst="rect">
            <a:avLst/>
          </a:prstGeom>
        </p:spPr>
      </p:pic>
      <p:sp>
        <p:nvSpPr>
          <p:cNvPr id="8" name="Rounded Rectangle 7"/>
          <p:cNvSpPr/>
          <p:nvPr/>
        </p:nvSpPr>
        <p:spPr>
          <a:xfrm>
            <a:off x="5799927" y="3742504"/>
            <a:ext cx="680484" cy="350874"/>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703692" y="3466057"/>
            <a:ext cx="808074" cy="382772"/>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04893" y="4093377"/>
            <a:ext cx="567784" cy="246221"/>
          </a:xfrm>
          <a:prstGeom prst="rect">
            <a:avLst/>
          </a:prstGeom>
          <a:noFill/>
        </p:spPr>
        <p:txBody>
          <a:bodyPr wrap="none" rtlCol="0">
            <a:spAutoFit/>
          </a:bodyPr>
          <a:lstStyle/>
          <a:p>
            <a:r>
              <a:rPr lang="en-US" sz="1000" b="1" i="1" dirty="0" smtClean="0">
                <a:solidFill>
                  <a:srgbClr val="FF0000"/>
                </a:solidFill>
              </a:rPr>
              <a:t>Spoke</a:t>
            </a:r>
            <a:endParaRPr lang="en-US" sz="1000" b="1" i="1" dirty="0">
              <a:solidFill>
                <a:srgbClr val="FF0000"/>
              </a:solidFill>
            </a:endParaRPr>
          </a:p>
        </p:txBody>
      </p:sp>
      <p:sp>
        <p:nvSpPr>
          <p:cNvPr id="11" name="Rectangle 10"/>
          <p:cNvSpPr/>
          <p:nvPr/>
        </p:nvSpPr>
        <p:spPr>
          <a:xfrm>
            <a:off x="8041098" y="3816379"/>
            <a:ext cx="434734" cy="246221"/>
          </a:xfrm>
          <a:prstGeom prst="rect">
            <a:avLst/>
          </a:prstGeom>
        </p:spPr>
        <p:txBody>
          <a:bodyPr wrap="none">
            <a:spAutoFit/>
          </a:bodyPr>
          <a:lstStyle/>
          <a:p>
            <a:r>
              <a:rPr lang="en-US" sz="1000" b="1" i="1" dirty="0" smtClean="0">
                <a:solidFill>
                  <a:srgbClr val="FF0000"/>
                </a:solidFill>
              </a:rPr>
              <a:t>Hub</a:t>
            </a:r>
            <a:endParaRPr lang="en-US" sz="1000" b="1" i="1" dirty="0">
              <a:solidFill>
                <a:srgbClr val="FF0000"/>
              </a:solidFill>
            </a:endParaRPr>
          </a:p>
        </p:txBody>
      </p:sp>
      <p:cxnSp>
        <p:nvCxnSpPr>
          <p:cNvPr id="13" name="Straight Arrow Connector 12"/>
          <p:cNvCxnSpPr>
            <a:endCxn id="8" idx="1"/>
          </p:cNvCxnSpPr>
          <p:nvPr/>
        </p:nvCxnSpPr>
        <p:spPr>
          <a:xfrm flipV="1">
            <a:off x="5256501" y="3917941"/>
            <a:ext cx="543426" cy="313936"/>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1"/>
            <a:endCxn id="9" idx="3"/>
          </p:cNvCxnSpPr>
          <p:nvPr/>
        </p:nvCxnSpPr>
        <p:spPr>
          <a:xfrm flipH="1" flipV="1">
            <a:off x="7511766" y="3657443"/>
            <a:ext cx="529332" cy="282047"/>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976027" y="4274131"/>
            <a:ext cx="1727106" cy="246221"/>
          </a:xfrm>
          <a:prstGeom prst="rect">
            <a:avLst/>
          </a:prstGeom>
        </p:spPr>
        <p:txBody>
          <a:bodyPr wrap="square">
            <a:spAutoFit/>
          </a:bodyPr>
          <a:lstStyle/>
          <a:p>
            <a:r>
              <a:rPr lang="en-US" sz="1000" b="1" i="1" dirty="0" smtClean="0">
                <a:solidFill>
                  <a:srgbClr val="FF0000"/>
                </a:solidFill>
              </a:rPr>
              <a:t>Inactive Connection</a:t>
            </a:r>
            <a:endParaRPr lang="en-US" sz="1000" b="1" i="1" dirty="0">
              <a:solidFill>
                <a:srgbClr val="FF0000"/>
              </a:solidFill>
            </a:endParaRPr>
          </a:p>
        </p:txBody>
      </p:sp>
      <p:cxnSp>
        <p:nvCxnSpPr>
          <p:cNvPr id="20" name="Straight Arrow Connector 19"/>
          <p:cNvCxnSpPr>
            <a:stCxn id="19" idx="1"/>
          </p:cNvCxnSpPr>
          <p:nvPr/>
        </p:nvCxnSpPr>
        <p:spPr>
          <a:xfrm flipH="1" flipV="1">
            <a:off x="6597601" y="3871473"/>
            <a:ext cx="378426" cy="52576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513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pPr lvl="1"/>
            <a:r>
              <a:rPr lang="en-US" dirty="0" smtClean="0"/>
              <a:t>Icon color shows the tunnel status:</a:t>
            </a:r>
            <a:endParaRPr lang="en-US" dirty="0"/>
          </a:p>
          <a:p>
            <a:pPr lvl="2"/>
            <a:r>
              <a:rPr lang="en-US" dirty="0"/>
              <a:t>Green frame — At least one active tunnel</a:t>
            </a:r>
          </a:p>
          <a:p>
            <a:pPr lvl="2"/>
            <a:r>
              <a:rPr lang="en-US" dirty="0"/>
              <a:t>Green solid — All tunnels are active</a:t>
            </a:r>
          </a:p>
          <a:p>
            <a:pPr lvl="2"/>
            <a:r>
              <a:rPr lang="en-US" dirty="0"/>
              <a:t>Grey — No VPN health data </a:t>
            </a:r>
          </a:p>
          <a:p>
            <a:pPr lvl="2"/>
            <a:r>
              <a:rPr lang="en-US" dirty="0"/>
              <a:t>Red — No active tunnels</a:t>
            </a:r>
            <a:endParaRPr lang="en-US" dirty="0" smtClean="0"/>
          </a:p>
        </p:txBody>
      </p:sp>
      <p:sp>
        <p:nvSpPr>
          <p:cNvPr id="5" name="Slide Number Placeholder 4"/>
          <p:cNvSpPr>
            <a:spLocks noGrp="1"/>
          </p:cNvSpPr>
          <p:nvPr>
            <p:ph type="sldNum" sz="quarter" idx="10"/>
          </p:nvPr>
        </p:nvSpPr>
        <p:spPr/>
        <p:txBody>
          <a:bodyPr/>
          <a:lstStyle/>
          <a:p>
            <a:fld id="{C756EEE4-233F-4115-9F35-B04905CC086B}" type="slidenum">
              <a:rPr lang="en-US" smtClean="0"/>
              <a:pPr/>
              <a:t>106</a:t>
            </a:fld>
            <a:endParaRPr lang="en-US"/>
          </a:p>
        </p:txBody>
      </p:sp>
      <p:pic>
        <p:nvPicPr>
          <p:cNvPr id="3" name="Picture 2"/>
          <p:cNvPicPr>
            <a:picLocks noChangeAspect="1"/>
          </p:cNvPicPr>
          <p:nvPr/>
        </p:nvPicPr>
        <p:blipFill>
          <a:blip r:embed="rId2"/>
          <a:stretch>
            <a:fillRect/>
          </a:stretch>
        </p:blipFill>
        <p:spPr>
          <a:xfrm>
            <a:off x="4207924" y="1673224"/>
            <a:ext cx="4733983" cy="4323382"/>
          </a:xfrm>
          <a:prstGeom prst="rect">
            <a:avLst/>
          </a:prstGeom>
        </p:spPr>
      </p:pic>
      <p:sp>
        <p:nvSpPr>
          <p:cNvPr id="8" name="Rounded Rectangle 7"/>
          <p:cNvSpPr/>
          <p:nvPr/>
        </p:nvSpPr>
        <p:spPr>
          <a:xfrm>
            <a:off x="5787544" y="3742504"/>
            <a:ext cx="680484" cy="350874"/>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691309" y="3466057"/>
            <a:ext cx="808074" cy="382772"/>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592510" y="4093377"/>
            <a:ext cx="567784" cy="246221"/>
          </a:xfrm>
          <a:prstGeom prst="rect">
            <a:avLst/>
          </a:prstGeom>
          <a:noFill/>
        </p:spPr>
        <p:txBody>
          <a:bodyPr wrap="none" rtlCol="0">
            <a:spAutoFit/>
          </a:bodyPr>
          <a:lstStyle/>
          <a:p>
            <a:r>
              <a:rPr lang="en-US" sz="1000" b="1" i="1" dirty="0" smtClean="0">
                <a:solidFill>
                  <a:srgbClr val="FF0000"/>
                </a:solidFill>
              </a:rPr>
              <a:t>Spoke</a:t>
            </a:r>
            <a:endParaRPr lang="en-US" sz="1000" b="1" i="1" dirty="0">
              <a:solidFill>
                <a:srgbClr val="FF0000"/>
              </a:solidFill>
            </a:endParaRPr>
          </a:p>
        </p:txBody>
      </p:sp>
      <p:sp>
        <p:nvSpPr>
          <p:cNvPr id="11" name="Rectangle 10"/>
          <p:cNvSpPr/>
          <p:nvPr/>
        </p:nvSpPr>
        <p:spPr>
          <a:xfrm>
            <a:off x="8028715" y="3816379"/>
            <a:ext cx="434734" cy="246221"/>
          </a:xfrm>
          <a:prstGeom prst="rect">
            <a:avLst/>
          </a:prstGeom>
        </p:spPr>
        <p:txBody>
          <a:bodyPr wrap="none">
            <a:spAutoFit/>
          </a:bodyPr>
          <a:lstStyle/>
          <a:p>
            <a:r>
              <a:rPr lang="en-US" sz="1000" b="1" i="1" dirty="0" smtClean="0">
                <a:solidFill>
                  <a:srgbClr val="FF0000"/>
                </a:solidFill>
              </a:rPr>
              <a:t>Hub</a:t>
            </a:r>
            <a:endParaRPr lang="en-US" sz="1000" b="1" i="1" dirty="0">
              <a:solidFill>
                <a:srgbClr val="FF0000"/>
              </a:solidFill>
            </a:endParaRPr>
          </a:p>
        </p:txBody>
      </p:sp>
      <p:cxnSp>
        <p:nvCxnSpPr>
          <p:cNvPr id="13" name="Straight Arrow Connector 12"/>
          <p:cNvCxnSpPr>
            <a:endCxn id="8" idx="1"/>
          </p:cNvCxnSpPr>
          <p:nvPr/>
        </p:nvCxnSpPr>
        <p:spPr>
          <a:xfrm flipV="1">
            <a:off x="5244118" y="3917941"/>
            <a:ext cx="543426" cy="313936"/>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1"/>
            <a:endCxn id="9" idx="3"/>
          </p:cNvCxnSpPr>
          <p:nvPr/>
        </p:nvCxnSpPr>
        <p:spPr>
          <a:xfrm flipH="1" flipV="1">
            <a:off x="7499383" y="3657443"/>
            <a:ext cx="529332" cy="282047"/>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963644" y="4274131"/>
            <a:ext cx="1727106" cy="246221"/>
          </a:xfrm>
          <a:prstGeom prst="rect">
            <a:avLst/>
          </a:prstGeom>
        </p:spPr>
        <p:txBody>
          <a:bodyPr wrap="square">
            <a:spAutoFit/>
          </a:bodyPr>
          <a:lstStyle/>
          <a:p>
            <a:r>
              <a:rPr lang="en-US" sz="1000" b="1" i="1" dirty="0" smtClean="0">
                <a:solidFill>
                  <a:srgbClr val="FF0000"/>
                </a:solidFill>
              </a:rPr>
              <a:t>Inactive Connection</a:t>
            </a:r>
            <a:endParaRPr lang="en-US" sz="1000" b="1" i="1" dirty="0">
              <a:solidFill>
                <a:srgbClr val="FF0000"/>
              </a:solidFill>
            </a:endParaRPr>
          </a:p>
        </p:txBody>
      </p:sp>
      <p:cxnSp>
        <p:nvCxnSpPr>
          <p:cNvPr id="20" name="Straight Arrow Connector 19"/>
          <p:cNvCxnSpPr>
            <a:stCxn id="19" idx="1"/>
          </p:cNvCxnSpPr>
          <p:nvPr/>
        </p:nvCxnSpPr>
        <p:spPr>
          <a:xfrm flipH="1" flipV="1">
            <a:off x="6585218" y="3871473"/>
            <a:ext cx="378426" cy="52576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748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Logging &amp; Reporting with Dimension</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379538-01D6-45B2-9BEB-1167D708F12F}" type="slidenum">
              <a:rPr lang="en-US">
                <a:solidFill>
                  <a:srgbClr val="A6A6A6"/>
                </a:solidFill>
                <a:latin typeface="Segoe"/>
              </a:rPr>
              <a:pPr eaLnBrk="1" hangingPunct="1"/>
              <a:t>107</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Logging &amp; Reporting with Dimension</a:t>
            </a:r>
            <a:endParaRPr lang="en-US" dirty="0"/>
          </a:p>
        </p:txBody>
      </p:sp>
      <p:sp>
        <p:nvSpPr>
          <p:cNvPr id="58371" name="Content Placeholder 2"/>
          <p:cNvSpPr>
            <a:spLocks noGrp="1"/>
          </p:cNvSpPr>
          <p:nvPr>
            <p:ph idx="1"/>
          </p:nvPr>
        </p:nvSpPr>
        <p:spPr/>
        <p:txBody>
          <a:bodyPr/>
          <a:lstStyle/>
          <a:p>
            <a:r>
              <a:rPr lang="en-US" altLang="en-US" dirty="0" smtClean="0"/>
              <a:t>To get the most out of the logging and reporting features of Dimension, make sure to:</a:t>
            </a:r>
          </a:p>
          <a:p>
            <a:pPr lvl="1"/>
            <a:r>
              <a:rPr lang="en-US" altLang="en-US" dirty="0" smtClean="0"/>
              <a:t>Select </a:t>
            </a:r>
            <a:r>
              <a:rPr lang="en-US" altLang="en-US" b="1" dirty="0" smtClean="0"/>
              <a:t>Enable logging for reports</a:t>
            </a:r>
            <a:r>
              <a:rPr lang="en-US" altLang="en-US" dirty="0" smtClean="0"/>
              <a:t> in proxy actions on your Firebox devices</a:t>
            </a:r>
          </a:p>
          <a:p>
            <a:pPr lvl="1"/>
            <a:r>
              <a:rPr lang="en-US" altLang="en-US" dirty="0" smtClean="0"/>
              <a:t>Enable logging of </a:t>
            </a:r>
            <a:r>
              <a:rPr lang="en-US" altLang="en-US" i="1" dirty="0" smtClean="0"/>
              <a:t>Allowed Packets</a:t>
            </a:r>
            <a:r>
              <a:rPr lang="en-US" altLang="en-US" dirty="0" smtClean="0"/>
              <a:t> in all policies on your Firebox devices</a:t>
            </a:r>
          </a:p>
          <a:p>
            <a:pPr lvl="1"/>
            <a:r>
              <a:rPr lang="en-US" altLang="en-US" dirty="0" smtClean="0"/>
              <a:t>Enable logging for Subscription Services and other features on your Firebox devices</a:t>
            </a:r>
          </a:p>
          <a:p>
            <a:pPr lvl="1"/>
            <a:r>
              <a:rPr lang="en-US" altLang="en-US" dirty="0" smtClean="0"/>
              <a:t>Configure your Firebox devices and WatchGuard servers to send all log messages to your Dimension server</a:t>
            </a:r>
          </a:p>
          <a:p>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526F86-9B5B-422C-AE6B-992885E6A612}" type="slidenum">
              <a:rPr lang="en-US">
                <a:solidFill>
                  <a:srgbClr val="A6A6A6"/>
                </a:solidFill>
                <a:latin typeface="Segoe"/>
              </a:rPr>
              <a:pPr eaLnBrk="1" hangingPunct="1"/>
              <a:t>108</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Logging &amp; Reporting with Dimension</a:t>
            </a:r>
            <a:endParaRPr lang="en-US" dirty="0"/>
          </a:p>
        </p:txBody>
      </p:sp>
      <p:sp>
        <p:nvSpPr>
          <p:cNvPr id="59395" name="Content Placeholder 2"/>
          <p:cNvSpPr>
            <a:spLocks noGrp="1"/>
          </p:cNvSpPr>
          <p:nvPr>
            <p:ph idx="1"/>
          </p:nvPr>
        </p:nvSpPr>
        <p:spPr/>
        <p:txBody>
          <a:bodyPr/>
          <a:lstStyle/>
          <a:p>
            <a:r>
              <a:rPr lang="en-US" altLang="en-US" dirty="0" smtClean="0"/>
              <a:t>When logging is enabled on your Firebox, and your Firebox is configured to send log messages to Dimension, you can see details from the log messages in the Dimension dashboards and reports.</a:t>
            </a:r>
          </a:p>
          <a:p>
            <a:pPr lvl="1"/>
            <a:r>
              <a:rPr lang="en-US" altLang="en-US" dirty="0" smtClean="0"/>
              <a:t>Dashboards only include the widgets for available data.</a:t>
            </a:r>
          </a:p>
          <a:p>
            <a:pPr lvl="1"/>
            <a:r>
              <a:rPr lang="en-US" altLang="en-US" dirty="0" smtClean="0"/>
              <a:t>Reports only appear for available data.</a:t>
            </a:r>
          </a:p>
          <a:p>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490AC1-9D57-4BC7-A5AC-498CB97E7B10}" type="slidenum">
              <a:rPr lang="en-US">
                <a:solidFill>
                  <a:srgbClr val="A6A6A6"/>
                </a:solidFill>
                <a:latin typeface="Segoe"/>
              </a:rPr>
              <a:pPr eaLnBrk="1" hangingPunct="1"/>
              <a:t>109</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Deployment Notes</a:t>
            </a:r>
            <a:endParaRPr lang="en-US" dirty="0"/>
          </a:p>
        </p:txBody>
      </p:sp>
      <p:sp>
        <p:nvSpPr>
          <p:cNvPr id="14339" name="Content Placeholder 2"/>
          <p:cNvSpPr>
            <a:spLocks noGrp="1"/>
          </p:cNvSpPr>
          <p:nvPr>
            <p:ph idx="1"/>
          </p:nvPr>
        </p:nvSpPr>
        <p:spPr/>
        <p:txBody>
          <a:bodyPr/>
          <a:lstStyle/>
          <a:p>
            <a:r>
              <a:rPr lang="en-US" altLang="en-US" dirty="0" smtClean="0"/>
              <a:t>The Dimension VM default data disk size is 40GB. </a:t>
            </a:r>
          </a:p>
          <a:p>
            <a:r>
              <a:rPr lang="en-US" altLang="en-US" dirty="0" smtClean="0"/>
              <a:t>If you use the built-in </a:t>
            </a:r>
            <a:r>
              <a:rPr lang="en-US" altLang="en-US" dirty="0" err="1" smtClean="0"/>
              <a:t>PostgreSQL</a:t>
            </a:r>
            <a:r>
              <a:rPr lang="en-US" altLang="en-US" dirty="0" smtClean="0"/>
              <a:t> database, the data disk is fully reserved for the log database and the related overhead space required by </a:t>
            </a:r>
            <a:r>
              <a:rPr lang="en-US" altLang="en-US" dirty="0" err="1" smtClean="0"/>
              <a:t>PostgreSQL</a:t>
            </a:r>
            <a:r>
              <a:rPr lang="en-US" altLang="en-US" dirty="0" smtClean="0"/>
              <a:t>. </a:t>
            </a:r>
          </a:p>
          <a:p>
            <a:r>
              <a:rPr lang="en-US" altLang="en-US" dirty="0" smtClean="0"/>
              <a:t>After the Dimension VM is deployed, the data disk size cannot be reduced. </a:t>
            </a:r>
          </a:p>
          <a:p>
            <a:r>
              <a:rPr lang="en-US" altLang="en-US" dirty="0" smtClean="0"/>
              <a:t>To limit the size to be less than 40GB and avoid data loss, you must remove and add Hard disk 2 again, before you power on the VM for the first time.</a:t>
            </a:r>
          </a:p>
          <a:p>
            <a:r>
              <a:rPr lang="en-US" altLang="en-US" dirty="0" smtClean="0"/>
              <a:t>After your </a:t>
            </a:r>
            <a:r>
              <a:rPr lang="en-US" altLang="en-US" dirty="0"/>
              <a:t>VM is powered on, you see the IP address assigned to Dimension through DHCP</a:t>
            </a:r>
            <a:r>
              <a:rPr lang="en-US" altLang="en-US" dirty="0" smtClean="0"/>
              <a:t>.</a:t>
            </a:r>
            <a:endParaRPr lang="en-US" alt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22068F-6F5D-4641-9F15-D37BC082DD77}" type="slidenum">
              <a:rPr lang="en-US">
                <a:solidFill>
                  <a:srgbClr val="A6A6A6"/>
                </a:solidFill>
                <a:latin typeface="Segoe"/>
              </a:rPr>
              <a:pPr eaLnBrk="1" hangingPunct="1"/>
              <a:t>11</a:t>
            </a:fld>
            <a:endParaRPr lang="en-US">
              <a:solidFill>
                <a:srgbClr val="A6A6A6"/>
              </a:solidFill>
              <a:latin typeface="Segoe"/>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Logging &amp; Reporting with Dimension</a:t>
            </a:r>
            <a:endParaRPr 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0269A-C0F0-4691-83DF-1F9F666C7E53}" type="slidenum">
              <a:rPr lang="en-US">
                <a:solidFill>
                  <a:srgbClr val="A6A6A6"/>
                </a:solidFill>
                <a:latin typeface="Segoe"/>
              </a:rPr>
              <a:pPr eaLnBrk="1" hangingPunct="1"/>
              <a:t>110</a:t>
            </a:fld>
            <a:endParaRPr lang="en-US">
              <a:solidFill>
                <a:srgbClr val="A6A6A6"/>
              </a:solidFill>
              <a:latin typeface="Segoe"/>
            </a:endParaRPr>
          </a:p>
        </p:txBody>
      </p:sp>
      <p:graphicFrame>
        <p:nvGraphicFramePr>
          <p:cNvPr id="7" name="Content Placeholder 3"/>
          <p:cNvGraphicFramePr>
            <a:graphicFrameLocks/>
          </p:cNvGraphicFramePr>
          <p:nvPr>
            <p:extLst>
              <p:ext uri="{D42A27DB-BD31-4B8C-83A1-F6EECF244321}">
                <p14:modId xmlns:p14="http://schemas.microsoft.com/office/powerpoint/2010/main" val="2547218387"/>
              </p:ext>
            </p:extLst>
          </p:nvPr>
        </p:nvGraphicFramePr>
        <p:xfrm>
          <a:off x="542926" y="1124713"/>
          <a:ext cx="8143874" cy="4489449"/>
        </p:xfrm>
        <a:graphic>
          <a:graphicData uri="http://schemas.openxmlformats.org/drawingml/2006/table">
            <a:tbl>
              <a:tblPr firstRow="1" firstCol="1" bandRow="1"/>
              <a:tblGrid>
                <a:gridCol w="1762908"/>
                <a:gridCol w="3342492"/>
                <a:gridCol w="3038474"/>
              </a:tblGrid>
              <a:tr h="27509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Logging</a:t>
                      </a:r>
                      <a:r>
                        <a:rPr lang="en-US" sz="1100" baseline="0" dirty="0" smtClean="0">
                          <a:effectLst/>
                        </a:rPr>
                        <a:t> </a:t>
                      </a:r>
                      <a:r>
                        <a:rPr lang="en-US" sz="1100" dirty="0" smtClean="0">
                          <a:effectLst/>
                        </a:rPr>
                        <a:t>Enabled </a:t>
                      </a:r>
                      <a:r>
                        <a:rPr lang="en-US" sz="1100" baseline="0" dirty="0" smtClean="0">
                          <a:effectLst/>
                        </a:rPr>
                        <a:t>For…</a:t>
                      </a:r>
                      <a:endParaRPr lang="en-US" sz="1100" dirty="0">
                        <a:effectLst/>
                        <a:latin typeface="Calibri"/>
                        <a:ea typeface="SimSun-ExtB" panose="02010609060101010101" pitchFamily="49" charset="-122"/>
                        <a:cs typeface="Times New Roman"/>
                      </a:endParaRPr>
                    </a:p>
                  </a:txBody>
                  <a:tcPr marL="73152" marR="45720" marT="45723" marB="36577" anchor="b">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Dashboards</a:t>
                      </a:r>
                      <a:endParaRPr lang="en-US" sz="1100" dirty="0">
                        <a:effectLst/>
                        <a:latin typeface="Calibri"/>
                        <a:ea typeface="SimSun-ExtB" panose="02010609060101010101" pitchFamily="49" charset="-122"/>
                        <a:cs typeface="Times New Roman"/>
                      </a:endParaRPr>
                    </a:p>
                  </a:txBody>
                  <a:tcPr marL="73152" marR="45720" marT="45723" marB="36577" anchor="b">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Reports</a:t>
                      </a:r>
                      <a:endParaRPr lang="en-US" sz="1100" dirty="0">
                        <a:effectLst/>
                        <a:latin typeface="Calibri"/>
                        <a:ea typeface="SimSun-ExtB" panose="02010609060101010101" pitchFamily="49" charset="-122"/>
                        <a:cs typeface="Times New Roman"/>
                      </a:endParaRPr>
                    </a:p>
                  </a:txBody>
                  <a:tcPr marL="73152" marR="45720" marT="45723" marB="36577" anchor="b">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 lastClr="FFFFFF">
                        <a:lumMod val="65000"/>
                      </a:sysClr>
                    </a:solidFill>
                  </a:tcPr>
                </a:tc>
              </a:tr>
              <a:tr h="46787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Packet Filter Traffic (Allowed)</a:t>
                      </a:r>
                      <a:endParaRPr lang="en-US" sz="1100"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25400" cmpd="sng">
                      <a:solidFill>
                        <a:sysClr val="window" lastClr="FFFFFF"/>
                      </a:solid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smtClean="0">
                          <a:solidFill>
                            <a:schemeClr val="tx2"/>
                          </a:solidFill>
                          <a:effectLst/>
                        </a:rPr>
                        <a:t>Executive, Threat Map, FireWatch, Policy Map</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25400" cmpd="sng">
                      <a:solidFill>
                        <a:sysClr val="window" lastClr="FFFFFF"/>
                      </a:solid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Web, Packet Filter, Top Client, Application Control</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25400" cmpd="sng">
                      <a:solidFill>
                        <a:sysClr val="window" lastClr="FFFFFF"/>
                      </a:solid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46789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Packet Filter Traffic (Denied)</a:t>
                      </a:r>
                      <a:endParaRPr lang="en-US" sz="1100"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smtClean="0">
                          <a:solidFill>
                            <a:schemeClr val="tx2"/>
                          </a:solidFill>
                          <a:effectLst/>
                        </a:rPr>
                        <a:t>Security, Threat Map, Policy Map</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Web, Packet Filter, Denied Packet, Top Client, Application Control</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46789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APT Blocker</a:t>
                      </a:r>
                      <a:endParaRPr lang="en-US" sz="1100"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smtClean="0">
                          <a:solidFill>
                            <a:schemeClr val="tx2"/>
                          </a:solidFill>
                          <a:effectLst/>
                        </a:rPr>
                        <a:t>Executive,</a:t>
                      </a:r>
                      <a:r>
                        <a:rPr lang="en-US" sz="1100" baseline="0" dirty="0" smtClean="0">
                          <a:solidFill>
                            <a:schemeClr val="tx2"/>
                          </a:solidFill>
                          <a:effectLst/>
                        </a:rPr>
                        <a:t> </a:t>
                      </a:r>
                      <a:r>
                        <a:rPr lang="en-US" sz="1100" dirty="0" smtClean="0">
                          <a:solidFill>
                            <a:schemeClr val="tx2"/>
                          </a:solidFill>
                          <a:effectLst/>
                        </a:rPr>
                        <a:t>Security, Policy Map</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APT Summary and Detail reports, PCI Compliance, Executive Summary PDF</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27509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Intrusion Prevention</a:t>
                      </a:r>
                      <a:endParaRPr lang="en-US" sz="1100"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smtClean="0">
                          <a:solidFill>
                            <a:schemeClr val="tx2"/>
                          </a:solidFill>
                          <a:effectLst/>
                        </a:rPr>
                        <a:t>Security, Threat Map, Policy Map</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IPS, Denied Packet</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27509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Configuration changes</a:t>
                      </a:r>
                      <a:endParaRPr lang="en-US" sz="1100"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Authentication, Audit</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33908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All Proxies</a:t>
                      </a:r>
                      <a:endParaRPr lang="en-US" sz="1100" i="1"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GAV, IPS, SPAM, Application Control</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31987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HTTP Proxies</a:t>
                      </a:r>
                      <a:endParaRPr lang="en-US" sz="1100" i="1"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Web, Firebox Statistics, RED</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33599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FTP Proxies</a:t>
                      </a:r>
                      <a:endParaRPr lang="en-US" sz="1100" i="1"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Firebox Statistics</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34260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SMTP Proxies</a:t>
                      </a:r>
                      <a:endParaRPr lang="en-US" sz="1100" i="1"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SMTP, Firebox Statistics</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32062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dirty="0" smtClean="0">
                          <a:effectLst/>
                        </a:rPr>
                        <a:t>POP3 Proxies</a:t>
                      </a:r>
                      <a:endParaRPr lang="en-US" sz="1100" i="1" dirty="0">
                        <a:effectLst/>
                        <a:latin typeface="Calibri"/>
                        <a:ea typeface="SimSun-ExtB" panose="02010609060101010101" pitchFamily="49" charset="-122"/>
                        <a:cs typeface="Times New Roman"/>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POP3, Firebox Statistics</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20000"/>
                      </a:sysClr>
                    </a:solidFill>
                  </a:tcPr>
                </a:tc>
              </a:tr>
              <a:tr h="32723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kern="1200" dirty="0" smtClean="0">
                          <a:effectLst/>
                        </a:rPr>
                        <a:t>WebBlocker Actions</a:t>
                      </a:r>
                      <a:endParaRPr lang="en-US" sz="1100" b="1" kern="1200" dirty="0">
                        <a:solidFill>
                          <a:schemeClr val="lt1"/>
                        </a:solidFill>
                        <a:effectLst/>
                        <a:latin typeface="+mn-lt"/>
                        <a:ea typeface="+mn-ea"/>
                        <a:cs typeface="+mn-cs"/>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100" dirty="0" smtClean="0">
                          <a:solidFill>
                            <a:schemeClr val="tx2"/>
                          </a:solidFill>
                          <a:effectLst/>
                        </a:rPr>
                        <a:t>Executive, Security, Threat Map, FireWatch, Policy Map</a:t>
                      </a:r>
                      <a:endParaRPr lang="en-US" sz="1100" dirty="0" smtClean="0">
                        <a:solidFill>
                          <a:schemeClr val="tx2"/>
                        </a:solidFill>
                        <a:effectLst/>
                        <a:latin typeface="+mn-lt"/>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smtClean="0">
                          <a:solidFill>
                            <a:schemeClr val="tx2"/>
                          </a:solidFill>
                          <a:effectLst/>
                        </a:rPr>
                        <a:t>Web Audit</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tint val="40000"/>
                      </a:sysClr>
                    </a:solidFill>
                  </a:tcPr>
                </a:tc>
              </a:tr>
              <a:tr h="27509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1100" kern="1200" dirty="0" smtClean="0">
                          <a:effectLst/>
                        </a:rPr>
                        <a:t>Any alarms</a:t>
                      </a:r>
                      <a:endParaRPr lang="en-US" sz="1100" b="1" kern="1200" dirty="0">
                        <a:solidFill>
                          <a:schemeClr val="lt1"/>
                        </a:solidFill>
                        <a:effectLst/>
                        <a:latin typeface="+mn-lt"/>
                        <a:ea typeface="+mn-ea"/>
                        <a:cs typeface="+mn-cs"/>
                      </a:endParaRPr>
                    </a:p>
                  </a:txBody>
                  <a:tcPr marL="73152" marR="45720" marT="45723" marB="36577">
                    <a:lnL>
                      <a:noFill/>
                    </a:lnL>
                    <a:lnR w="25400" cmpd="sng">
                      <a:solidFill>
                        <a:sysClr val="window" lastClr="FFFFFF"/>
                      </a:solid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w="25400" cmpd="sng">
                      <a:solidFill>
                        <a:sysClr val="window" lastClr="FFFFFF"/>
                      </a:solid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lt1"/>
                          </a:solidFill>
                          <a:latin typeface="Calibri"/>
                        </a:defRPr>
                      </a:lvl1pPr>
                      <a:lvl2pPr marL="457200" algn="l" defTabSz="457200" rtl="0" eaLnBrk="1" latinLnBrk="0" hangingPunct="1">
                        <a:defRPr sz="1800" kern="1200">
                          <a:solidFill>
                            <a:schemeClr val="lt1"/>
                          </a:solidFill>
                          <a:latin typeface="Calibri"/>
                        </a:defRPr>
                      </a:lvl2pPr>
                      <a:lvl3pPr marL="914400" algn="l" defTabSz="457200" rtl="0" eaLnBrk="1" latinLnBrk="0" hangingPunct="1">
                        <a:defRPr sz="1800" kern="1200">
                          <a:solidFill>
                            <a:schemeClr val="lt1"/>
                          </a:solidFill>
                          <a:latin typeface="Calibri"/>
                        </a:defRPr>
                      </a:lvl3pPr>
                      <a:lvl4pPr marL="1371600" algn="l" defTabSz="457200" rtl="0" eaLnBrk="1" latinLnBrk="0" hangingPunct="1">
                        <a:defRPr sz="1800" kern="1200">
                          <a:solidFill>
                            <a:schemeClr val="lt1"/>
                          </a:solidFill>
                          <a:latin typeface="Calibri"/>
                        </a:defRPr>
                      </a:lvl4pPr>
                      <a:lvl5pPr marL="1828800" algn="l" defTabSz="457200" rtl="0" eaLnBrk="1" latinLnBrk="0" hangingPunct="1">
                        <a:defRPr sz="1800" kern="1200">
                          <a:solidFill>
                            <a:schemeClr val="lt1"/>
                          </a:solidFill>
                          <a:latin typeface="Calibri"/>
                        </a:defRPr>
                      </a:lvl5pPr>
                      <a:lvl6pPr marL="2286000" algn="l" defTabSz="457200" rtl="0" eaLnBrk="1" latinLnBrk="0" hangingPunct="1">
                        <a:defRPr sz="1800" kern="1200">
                          <a:solidFill>
                            <a:schemeClr val="lt1"/>
                          </a:solidFill>
                          <a:latin typeface="Calibri"/>
                        </a:defRPr>
                      </a:lvl6pPr>
                      <a:lvl7pPr marL="2743200" algn="l" defTabSz="457200" rtl="0" eaLnBrk="1" latinLnBrk="0" hangingPunct="1">
                        <a:defRPr sz="1800" kern="1200">
                          <a:solidFill>
                            <a:schemeClr val="lt1"/>
                          </a:solidFill>
                          <a:latin typeface="Calibri"/>
                        </a:defRPr>
                      </a:lvl7pPr>
                      <a:lvl8pPr marL="3200400" algn="l" defTabSz="457200" rtl="0" eaLnBrk="1" latinLnBrk="0" hangingPunct="1">
                        <a:defRPr sz="1800" kern="1200">
                          <a:solidFill>
                            <a:schemeClr val="lt1"/>
                          </a:solidFill>
                          <a:latin typeface="Calibri"/>
                        </a:defRPr>
                      </a:lvl8pPr>
                      <a:lvl9pPr marL="3657600" algn="l" defTabSz="457200" rtl="0" eaLnBrk="1" latinLnBrk="0" hangingPunct="1">
                        <a:defRPr sz="1800" kern="1200">
                          <a:solidFill>
                            <a:schemeClr val="lt1"/>
                          </a:solidFill>
                          <a:latin typeface="Calibri"/>
                        </a:defRPr>
                      </a:lvl9pPr>
                    </a:lstStyle>
                    <a:p>
                      <a:pPr marL="0" marR="0">
                        <a:lnSpc>
                          <a:spcPct val="115000"/>
                        </a:lnSpc>
                        <a:spcBef>
                          <a:spcPts val="0"/>
                        </a:spcBef>
                        <a:spcAft>
                          <a:spcPts val="1000"/>
                        </a:spcAft>
                      </a:pPr>
                      <a:r>
                        <a:rPr lang="en-US" sz="1100" dirty="0">
                          <a:solidFill>
                            <a:schemeClr val="tx2"/>
                          </a:solidFill>
                          <a:effectLst/>
                        </a:rPr>
                        <a:t>GAV, Alarms</a:t>
                      </a:r>
                      <a:endParaRPr lang="en-US" sz="1100" dirty="0">
                        <a:solidFill>
                          <a:schemeClr val="tx2"/>
                        </a:solidFill>
                        <a:effectLst/>
                        <a:latin typeface="Calibri"/>
                        <a:ea typeface="SimSun-ExtB" panose="02010609060101010101" pitchFamily="49" charset="-122"/>
                        <a:cs typeface="Times New Roman"/>
                      </a:endParaRPr>
                    </a:p>
                  </a:txBody>
                  <a:tcPr marL="73152" marR="45720" marT="45723" marB="36577">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Executive Dashboard</a:t>
            </a:r>
            <a:endParaRPr lang="en-US" dirty="0">
              <a:ea typeface="+mj-ea"/>
            </a:endParaRPr>
          </a:p>
        </p:txBody>
      </p:sp>
      <p:sp>
        <p:nvSpPr>
          <p:cNvPr id="61445" name="Content Placeholder 2"/>
          <p:cNvSpPr>
            <a:spLocks noGrp="1"/>
          </p:cNvSpPr>
          <p:nvPr>
            <p:ph idx="1"/>
          </p:nvPr>
        </p:nvSpPr>
        <p:spPr/>
        <p:txBody>
          <a:bodyPr/>
          <a:lstStyle/>
          <a:p>
            <a:pPr eaLnBrk="1" hangingPunct="1"/>
            <a:r>
              <a:rPr lang="en-US" altLang="en-US" dirty="0" smtClean="0"/>
              <a:t>Executive Dashboard Widgets</a:t>
            </a:r>
          </a:p>
          <a:p>
            <a:pPr lvl="1" eaLnBrk="1" hangingPunct="1"/>
            <a:r>
              <a:rPr lang="en-US" altLang="en-US" dirty="0" smtClean="0"/>
              <a:t>Top Zero-Day Malware (APT)</a:t>
            </a:r>
          </a:p>
          <a:p>
            <a:pPr lvl="1" eaLnBrk="1" hangingPunct="1"/>
            <a:r>
              <a:rPr lang="en-US" altLang="en-US" dirty="0" smtClean="0"/>
              <a:t>Top Clients</a:t>
            </a:r>
          </a:p>
          <a:p>
            <a:pPr lvl="1" eaLnBrk="1" hangingPunct="1"/>
            <a:r>
              <a:rPr lang="en-US" altLang="en-US" dirty="0" smtClean="0"/>
              <a:t>Top Domains</a:t>
            </a:r>
          </a:p>
          <a:p>
            <a:pPr lvl="1" eaLnBrk="1" hangingPunct="1"/>
            <a:r>
              <a:rPr lang="en-US" altLang="en-US" dirty="0" smtClean="0"/>
              <a:t>Top URL Categories</a:t>
            </a:r>
          </a:p>
          <a:p>
            <a:pPr lvl="1" eaLnBrk="1" hangingPunct="1"/>
            <a:r>
              <a:rPr lang="en-US" altLang="en-US" dirty="0" smtClean="0"/>
              <a:t>Top Destinations</a:t>
            </a:r>
          </a:p>
          <a:p>
            <a:pPr lvl="1" eaLnBrk="1" hangingPunct="1"/>
            <a:r>
              <a:rPr lang="en-US" altLang="en-US" dirty="0" smtClean="0"/>
              <a:t>Top Applications</a:t>
            </a:r>
          </a:p>
          <a:p>
            <a:pPr lvl="1" eaLnBrk="1" hangingPunct="1"/>
            <a:r>
              <a:rPr lang="en-US" altLang="en-US" dirty="0" smtClean="0"/>
              <a:t>Top Application Categories</a:t>
            </a:r>
          </a:p>
          <a:p>
            <a:pPr lvl="1" eaLnBrk="1" hangingPunct="1"/>
            <a:r>
              <a:rPr lang="en-US" altLang="en-US" dirty="0" smtClean="0"/>
              <a:t>Top Protocols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9024E4-1A10-457D-A171-82EE1545F57B}" type="slidenum">
              <a:rPr lang="en-US">
                <a:solidFill>
                  <a:srgbClr val="A6A6A6"/>
                </a:solidFill>
                <a:latin typeface="Segoe"/>
              </a:rPr>
              <a:pPr eaLnBrk="1" hangingPunct="1"/>
              <a:t>111</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90806" y="1204913"/>
            <a:ext cx="4785361" cy="4178437"/>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Executive Dashboard</a:t>
            </a:r>
            <a:endParaRPr lang="en-US" dirty="0">
              <a:ea typeface="+mj-ea"/>
            </a:endParaRPr>
          </a:p>
        </p:txBody>
      </p:sp>
      <p:sp>
        <p:nvSpPr>
          <p:cNvPr id="61445" name="Content Placeholder 2"/>
          <p:cNvSpPr>
            <a:spLocks noGrp="1"/>
          </p:cNvSpPr>
          <p:nvPr>
            <p:ph idx="1"/>
          </p:nvPr>
        </p:nvSpPr>
        <p:spPr/>
        <p:txBody>
          <a:bodyPr/>
          <a:lstStyle/>
          <a:p>
            <a:pPr eaLnBrk="1" hangingPunct="1"/>
            <a:r>
              <a:rPr lang="en-US" altLang="en-US" dirty="0" smtClean="0">
                <a:latin typeface="Arial" panose="020B0604020202020204" pitchFamily="34" charset="0"/>
                <a:cs typeface="Arial" panose="020B0604020202020204" pitchFamily="34" charset="0"/>
              </a:rPr>
              <a:t>Click a summary widget to expand it and see more detail</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9024E4-1A10-457D-A171-82EE1545F57B}" type="slidenum">
              <a:rPr lang="en-US">
                <a:solidFill>
                  <a:srgbClr val="A6A6A6"/>
                </a:solidFill>
                <a:latin typeface="Segoe"/>
              </a:rPr>
              <a:pPr eaLnBrk="1" hangingPunct="1"/>
              <a:t>112</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90806" y="1204913"/>
            <a:ext cx="4785361" cy="4178437"/>
          </a:xfrm>
          <a:prstGeom prst="rect">
            <a:avLst/>
          </a:prstGeom>
        </p:spPr>
      </p:pic>
    </p:spTree>
    <p:extLst>
      <p:ext uri="{BB962C8B-B14F-4D97-AF65-F5344CB8AC3E}">
        <p14:creationId xmlns:p14="http://schemas.microsoft.com/office/powerpoint/2010/main" val="25495811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Security Dashboard</a:t>
            </a:r>
            <a:endParaRPr lang="en-US" dirty="0">
              <a:ea typeface="+mj-ea"/>
            </a:endParaRPr>
          </a:p>
        </p:txBody>
      </p:sp>
      <p:sp>
        <p:nvSpPr>
          <p:cNvPr id="62469" name="Content Placeholder 2"/>
          <p:cNvSpPr>
            <a:spLocks noGrp="1"/>
          </p:cNvSpPr>
          <p:nvPr>
            <p:ph idx="1"/>
          </p:nvPr>
        </p:nvSpPr>
        <p:spPr/>
        <p:txBody>
          <a:bodyPr/>
          <a:lstStyle/>
          <a:p>
            <a:pPr eaLnBrk="1" hangingPunct="1"/>
            <a:r>
              <a:rPr lang="en-US" altLang="en-US" dirty="0" smtClean="0"/>
              <a:t>Security Dashboard Widgets</a:t>
            </a:r>
          </a:p>
          <a:p>
            <a:pPr lvl="1" eaLnBrk="1" hangingPunct="1"/>
            <a:r>
              <a:rPr lang="en-US" altLang="en-US" dirty="0" smtClean="0"/>
              <a:t>Top Blocked Advanced Malware (APT)</a:t>
            </a:r>
          </a:p>
          <a:p>
            <a:pPr lvl="1" eaLnBrk="1" hangingPunct="1"/>
            <a:r>
              <a:rPr lang="en-US" altLang="en-US" dirty="0" smtClean="0"/>
              <a:t>Top Blocked Clients</a:t>
            </a:r>
          </a:p>
          <a:p>
            <a:pPr lvl="1" eaLnBrk="1" hangingPunct="1"/>
            <a:r>
              <a:rPr lang="en-US" altLang="en-US" dirty="0" smtClean="0"/>
              <a:t>Top Blocked Destinations</a:t>
            </a:r>
          </a:p>
          <a:p>
            <a:pPr lvl="1" eaLnBrk="1" hangingPunct="1"/>
            <a:r>
              <a:rPr lang="en-US" altLang="en-US" dirty="0" smtClean="0"/>
              <a:t>Top Blocked URL Categories</a:t>
            </a:r>
          </a:p>
          <a:p>
            <a:pPr lvl="1" eaLnBrk="1" hangingPunct="1"/>
            <a:r>
              <a:rPr lang="en-US" altLang="en-US" dirty="0" smtClean="0"/>
              <a:t>Top Blocked Applications</a:t>
            </a:r>
          </a:p>
          <a:p>
            <a:pPr lvl="1" eaLnBrk="1" hangingPunct="1"/>
            <a:r>
              <a:rPr lang="en-US" altLang="en-US" dirty="0" smtClean="0"/>
              <a:t>Top Blocked Application Categories</a:t>
            </a:r>
          </a:p>
          <a:p>
            <a:pPr lvl="1" eaLnBrk="1" hangingPunct="1"/>
            <a:r>
              <a:rPr lang="en-US" altLang="en-US" dirty="0" smtClean="0"/>
              <a:t>Top Blocked Protocols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557BD1-A5E8-4A35-B104-A9163053F25B}" type="slidenum">
              <a:rPr lang="en-US">
                <a:solidFill>
                  <a:srgbClr val="A6A6A6"/>
                </a:solidFill>
                <a:latin typeface="Segoe"/>
              </a:rPr>
              <a:pPr eaLnBrk="1" hangingPunct="1"/>
              <a:t>113</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84250" y="1204913"/>
            <a:ext cx="4785362" cy="4178437"/>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Security Dashboard</a:t>
            </a:r>
            <a:endParaRPr lang="en-US" dirty="0">
              <a:ea typeface="+mj-ea"/>
            </a:endParaRPr>
          </a:p>
        </p:txBody>
      </p:sp>
      <p:sp>
        <p:nvSpPr>
          <p:cNvPr id="62469" name="Content Placeholder 2"/>
          <p:cNvSpPr>
            <a:spLocks noGrp="1"/>
          </p:cNvSpPr>
          <p:nvPr>
            <p:ph idx="1"/>
          </p:nvPr>
        </p:nvSpPr>
        <p:spPr/>
        <p:txBody>
          <a:bodyPr/>
          <a:lstStyle/>
          <a:p>
            <a:pPr eaLnBrk="1" hangingPunct="1"/>
            <a:r>
              <a:rPr lang="en-US" altLang="en-US" dirty="0" smtClean="0"/>
              <a:t>IPS Signatures</a:t>
            </a:r>
          </a:p>
          <a:p>
            <a:pPr eaLnBrk="1" hangingPunct="1"/>
            <a:r>
              <a:rPr lang="en-US" altLang="en-US" dirty="0" smtClean="0"/>
              <a:t>Gateway </a:t>
            </a:r>
            <a:r>
              <a:rPr lang="en-US" altLang="en-US" dirty="0" err="1" smtClean="0"/>
              <a:t>AntiVirus</a:t>
            </a:r>
            <a:endParaRPr lang="en-US" altLang="en-US" dirty="0" smtClean="0"/>
          </a:p>
          <a:p>
            <a:pPr eaLnBrk="1" hangingPunct="1"/>
            <a:r>
              <a:rPr lang="en-US" altLang="en-US" dirty="0" smtClean="0">
                <a:latin typeface="Arial" panose="020B0604020202020204" pitchFamily="34" charset="0"/>
                <a:cs typeface="Arial" panose="020B0604020202020204" pitchFamily="34" charset="0"/>
              </a:rPr>
              <a:t>Click a summary widget to expand it and see more detail</a:t>
            </a:r>
            <a:endParaRPr lang="en-US" altLang="en-US" dirty="0" smtClean="0"/>
          </a:p>
          <a:p>
            <a:pPr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557BD1-A5E8-4A35-B104-A9163053F25B}" type="slidenum">
              <a:rPr lang="en-US">
                <a:solidFill>
                  <a:srgbClr val="A6A6A6"/>
                </a:solidFill>
                <a:latin typeface="Segoe"/>
              </a:rPr>
              <a:pPr eaLnBrk="1" hangingPunct="1"/>
              <a:t>114</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84250" y="1204913"/>
            <a:ext cx="4785362" cy="4178437"/>
          </a:xfrm>
          <a:prstGeom prst="rect">
            <a:avLst/>
          </a:prstGeom>
        </p:spPr>
      </p:pic>
    </p:spTree>
    <p:extLst>
      <p:ext uri="{BB962C8B-B14F-4D97-AF65-F5344CB8AC3E}">
        <p14:creationId xmlns:p14="http://schemas.microsoft.com/office/powerpoint/2010/main" val="39962023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Threat Map</a:t>
            </a:r>
            <a:endParaRPr lang="en-US" dirty="0"/>
          </a:p>
        </p:txBody>
      </p:sp>
      <p:sp>
        <p:nvSpPr>
          <p:cNvPr id="63493" name="Content Placeholder 2"/>
          <p:cNvSpPr>
            <a:spLocks noGrp="1"/>
          </p:cNvSpPr>
          <p:nvPr>
            <p:ph idx="1"/>
          </p:nvPr>
        </p:nvSpPr>
        <p:spPr/>
        <p:txBody>
          <a:bodyPr/>
          <a:lstStyle/>
          <a:p>
            <a:r>
              <a:rPr lang="en-US" altLang="en-US" smtClean="0"/>
              <a:t>Denied Packets (Blocked)</a:t>
            </a:r>
          </a:p>
          <a:p>
            <a:r>
              <a:rPr lang="en-US" altLang="en-US" smtClean="0"/>
              <a:t>Intrusion Prevention Service</a:t>
            </a:r>
          </a:p>
          <a:p>
            <a:r>
              <a:rPr lang="en-US" altLang="en-US" smtClean="0"/>
              <a:t>Web Traffic</a:t>
            </a:r>
          </a:p>
          <a:p>
            <a:r>
              <a:rPr lang="en-US" altLang="en-US" smtClean="0"/>
              <a:t>Application Control</a:t>
            </a:r>
          </a:p>
          <a:p>
            <a:r>
              <a:rPr lang="en-US" altLang="en-US" smtClean="0"/>
              <a:t>All Traffic</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6DE0AF-76AF-4DC5-820F-5F5782234CE6}" type="slidenum">
              <a:rPr lang="en-US" smtClean="0"/>
              <a:pPr/>
              <a:t>115</a:t>
            </a:fld>
            <a:endParaRPr lang="en-US"/>
          </a:p>
        </p:txBody>
      </p:sp>
      <p:pic>
        <p:nvPicPr>
          <p:cNvPr id="3" name="Picture 2"/>
          <p:cNvPicPr>
            <a:picLocks noChangeAspect="1"/>
          </p:cNvPicPr>
          <p:nvPr/>
        </p:nvPicPr>
        <p:blipFill>
          <a:blip r:embed="rId2"/>
          <a:stretch>
            <a:fillRect/>
          </a:stretch>
        </p:blipFill>
        <p:spPr>
          <a:xfrm>
            <a:off x="4172971" y="1204913"/>
            <a:ext cx="4785361" cy="4178437"/>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FireWatch</a:t>
            </a:r>
            <a:endParaRPr lang="en-US" dirty="0"/>
          </a:p>
        </p:txBody>
      </p:sp>
      <p:sp>
        <p:nvSpPr>
          <p:cNvPr id="64517" name="Content Placeholder 2"/>
          <p:cNvSpPr>
            <a:spLocks noGrp="1"/>
          </p:cNvSpPr>
          <p:nvPr>
            <p:ph idx="1"/>
          </p:nvPr>
        </p:nvSpPr>
        <p:spPr/>
        <p:txBody>
          <a:bodyPr/>
          <a:lstStyle/>
          <a:p>
            <a:r>
              <a:rPr lang="en-US" altLang="en-US" dirty="0" smtClean="0"/>
              <a:t>Shows IPv4 &amp; IPv6 addresses</a:t>
            </a:r>
          </a:p>
          <a:p>
            <a:r>
              <a:rPr lang="en-US" altLang="en-US" dirty="0" smtClean="0"/>
              <a:t>Sort by:</a:t>
            </a:r>
          </a:p>
          <a:p>
            <a:pPr lvl="1"/>
            <a:r>
              <a:rPr lang="en-US" altLang="en-US" dirty="0" smtClean="0"/>
              <a:t>Source</a:t>
            </a:r>
          </a:p>
          <a:p>
            <a:pPr lvl="1"/>
            <a:r>
              <a:rPr lang="en-US" altLang="en-US" dirty="0" smtClean="0"/>
              <a:t>Destination</a:t>
            </a:r>
          </a:p>
          <a:p>
            <a:pPr lvl="1"/>
            <a:r>
              <a:rPr lang="en-US" altLang="en-US" dirty="0" smtClean="0"/>
              <a:t>Domains</a:t>
            </a:r>
          </a:p>
          <a:p>
            <a:pPr lvl="1"/>
            <a:r>
              <a:rPr lang="en-US" altLang="en-US" dirty="0" smtClean="0"/>
              <a:t>Application</a:t>
            </a:r>
          </a:p>
          <a:p>
            <a:pPr lvl="1"/>
            <a:r>
              <a:rPr lang="en-US" altLang="en-US" dirty="0" smtClean="0"/>
              <a:t>Web Audit</a:t>
            </a:r>
          </a:p>
          <a:p>
            <a:pPr lvl="1"/>
            <a:r>
              <a:rPr lang="en-US" altLang="en-US" dirty="0" smtClean="0"/>
              <a:t>Protocol</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2D142A-896B-4802-8975-4BBED2B2A166}" type="slidenum">
              <a:rPr lang="en-US" smtClean="0"/>
              <a:pPr/>
              <a:t>116</a:t>
            </a:fld>
            <a:endParaRPr lang="en-US"/>
          </a:p>
        </p:txBody>
      </p:sp>
      <p:pic>
        <p:nvPicPr>
          <p:cNvPr id="11" name="Picture 10"/>
          <p:cNvPicPr>
            <a:picLocks noChangeAspect="1"/>
          </p:cNvPicPr>
          <p:nvPr/>
        </p:nvPicPr>
        <p:blipFill>
          <a:blip r:embed="rId2"/>
          <a:stretch>
            <a:fillRect/>
          </a:stretch>
        </p:blipFill>
        <p:spPr>
          <a:xfrm>
            <a:off x="4161692" y="1204913"/>
            <a:ext cx="4785361" cy="4178437"/>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FireWatch</a:t>
            </a:r>
            <a:endParaRPr lang="en-US" dirty="0"/>
          </a:p>
        </p:txBody>
      </p:sp>
      <p:sp>
        <p:nvSpPr>
          <p:cNvPr id="64517" name="Content Placeholder 2"/>
          <p:cNvSpPr>
            <a:spLocks noGrp="1"/>
          </p:cNvSpPr>
          <p:nvPr>
            <p:ph idx="1"/>
          </p:nvPr>
        </p:nvSpPr>
        <p:spPr/>
        <p:txBody>
          <a:bodyPr/>
          <a:lstStyle/>
          <a:p>
            <a:r>
              <a:rPr lang="en-US" altLang="en-US" dirty="0"/>
              <a:t>Pivot on:</a:t>
            </a:r>
          </a:p>
          <a:p>
            <a:pPr lvl="1"/>
            <a:r>
              <a:rPr lang="en-US" altLang="en-US" dirty="0"/>
              <a:t>Bytes </a:t>
            </a:r>
            <a:br>
              <a:rPr lang="en-US" altLang="en-US" dirty="0"/>
            </a:br>
            <a:r>
              <a:rPr lang="en-US" altLang="en-US" i="1" dirty="0"/>
              <a:t>(Only for packet filter traffic for Fireware OS v11.8 or higher)</a:t>
            </a:r>
          </a:p>
          <a:p>
            <a:pPr lvl="1"/>
            <a:r>
              <a:rPr lang="en-US" altLang="en-US" dirty="0"/>
              <a:t>Connections</a:t>
            </a:r>
          </a:p>
          <a:p>
            <a:r>
              <a:rPr lang="en-US" altLang="en-US" dirty="0" smtClean="0"/>
              <a:t>Hover for more detail:</a:t>
            </a:r>
          </a:p>
          <a:p>
            <a:pPr lvl="1"/>
            <a:r>
              <a:rPr lang="en-US" altLang="en-US" dirty="0" smtClean="0"/>
              <a:t>Filter further</a:t>
            </a:r>
          </a:p>
          <a:p>
            <a:pPr lvl="1"/>
            <a:r>
              <a:rPr lang="en-US" altLang="en-US" dirty="0" smtClean="0"/>
              <a:t>Show connections</a:t>
            </a:r>
          </a:p>
          <a:p>
            <a:r>
              <a:rPr lang="en-US" altLang="en-US" dirty="0" smtClean="0"/>
              <a:t>Full screen mode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2D142A-896B-4802-8975-4BBED2B2A166}" type="slidenum">
              <a:rPr lang="en-US" smtClean="0"/>
              <a:pPr/>
              <a:t>117</a:t>
            </a:fld>
            <a:endParaRPr lang="en-US"/>
          </a:p>
        </p:txBody>
      </p:sp>
      <p:pic>
        <p:nvPicPr>
          <p:cNvPr id="10" name="Picture 9"/>
          <p:cNvPicPr>
            <a:picLocks noChangeAspect="1"/>
          </p:cNvPicPr>
          <p:nvPr/>
        </p:nvPicPr>
        <p:blipFill>
          <a:blip r:embed="rId2"/>
          <a:stretch>
            <a:fillRect/>
          </a:stretch>
        </p:blipFill>
        <p:spPr>
          <a:xfrm>
            <a:off x="4197508" y="1204913"/>
            <a:ext cx="4785361" cy="4178437"/>
          </a:xfrm>
          <a:prstGeom prst="rect">
            <a:avLst/>
          </a:prstGeom>
        </p:spPr>
      </p:pic>
      <p:sp>
        <p:nvSpPr>
          <p:cNvPr id="11" name="Rounded Rectangle 10"/>
          <p:cNvSpPr/>
          <p:nvPr/>
        </p:nvSpPr>
        <p:spPr>
          <a:xfrm>
            <a:off x="7037112" y="3029644"/>
            <a:ext cx="1837258" cy="1052623"/>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endCxn id="11" idx="1"/>
          </p:cNvCxnSpPr>
          <p:nvPr/>
        </p:nvCxnSpPr>
        <p:spPr>
          <a:xfrm>
            <a:off x="3900668" y="3414532"/>
            <a:ext cx="3136444" cy="141424"/>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4158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Policy Map</a:t>
            </a:r>
            <a:endParaRPr lang="en-US" dirty="0"/>
          </a:p>
        </p:txBody>
      </p:sp>
      <p:sp>
        <p:nvSpPr>
          <p:cNvPr id="65539" name="Content Placeholder 2"/>
          <p:cNvSpPr>
            <a:spLocks noGrp="1"/>
          </p:cNvSpPr>
          <p:nvPr>
            <p:ph idx="1"/>
          </p:nvPr>
        </p:nvSpPr>
        <p:spPr/>
        <p:txBody>
          <a:bodyPr/>
          <a:lstStyle/>
          <a:p>
            <a:r>
              <a:rPr lang="en-US" altLang="en-US" dirty="0" smtClean="0"/>
              <a:t>Interactive tool that aggregates the traffic through your Firebox devices and shows the traffic in a visualization of the traffic flows.</a:t>
            </a:r>
          </a:p>
          <a:p>
            <a:r>
              <a:rPr lang="en-US" altLang="en-US" dirty="0" smtClean="0"/>
              <a:t>Traffic flows appear as ribbons that flow through the connections the traffic makes.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35A1E0-D1FC-4BA8-9484-D28A116B3ACE}" type="slidenum">
              <a:rPr lang="en-US" smtClean="0"/>
              <a:pPr/>
              <a:t>118</a:t>
            </a:fld>
            <a:endParaRPr lang="en-US"/>
          </a:p>
        </p:txBody>
      </p:sp>
      <p:pic>
        <p:nvPicPr>
          <p:cNvPr id="9" name="Picture 8"/>
          <p:cNvPicPr>
            <a:picLocks noChangeAspect="1"/>
          </p:cNvPicPr>
          <p:nvPr/>
        </p:nvPicPr>
        <p:blipFill>
          <a:blip r:embed="rId2"/>
          <a:stretch>
            <a:fillRect/>
          </a:stretch>
        </p:blipFill>
        <p:spPr>
          <a:xfrm>
            <a:off x="4161100" y="1204913"/>
            <a:ext cx="4785361" cy="4178437"/>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Policy Map</a:t>
            </a:r>
            <a:endParaRPr lang="en-US" dirty="0"/>
          </a:p>
        </p:txBody>
      </p:sp>
      <p:sp>
        <p:nvSpPr>
          <p:cNvPr id="65539" name="Content Placeholder 2"/>
          <p:cNvSpPr>
            <a:spLocks noGrp="1"/>
          </p:cNvSpPr>
          <p:nvPr>
            <p:ph idx="1"/>
          </p:nvPr>
        </p:nvSpPr>
        <p:spPr/>
        <p:txBody>
          <a:bodyPr/>
          <a:lstStyle/>
          <a:p>
            <a:r>
              <a:rPr lang="en-US" altLang="en-US" dirty="0" smtClean="0"/>
              <a:t>Policy Map shows the number of flows, bytes, and connections that are included in the traffic flow.</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35A1E0-D1FC-4BA8-9484-D28A116B3ACE}" type="slidenum">
              <a:rPr lang="en-US" smtClean="0"/>
              <a:pPr/>
              <a:t>119</a:t>
            </a:fld>
            <a:endParaRPr lang="en-US"/>
          </a:p>
        </p:txBody>
      </p:sp>
      <p:pic>
        <p:nvPicPr>
          <p:cNvPr id="9" name="Picture 8"/>
          <p:cNvPicPr>
            <a:picLocks noChangeAspect="1"/>
          </p:cNvPicPr>
          <p:nvPr/>
        </p:nvPicPr>
        <p:blipFill>
          <a:blip r:embed="rId2"/>
          <a:stretch>
            <a:fillRect/>
          </a:stretch>
        </p:blipFill>
        <p:spPr>
          <a:xfrm>
            <a:off x="4161100" y="1204913"/>
            <a:ext cx="4785361" cy="4178437"/>
          </a:xfrm>
          <a:prstGeom prst="rect">
            <a:avLst/>
          </a:prstGeom>
        </p:spPr>
      </p:pic>
    </p:spTree>
    <p:extLst>
      <p:ext uri="{BB962C8B-B14F-4D97-AF65-F5344CB8AC3E}">
        <p14:creationId xmlns:p14="http://schemas.microsoft.com/office/powerpoint/2010/main" val="116237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Deployment Notes</a:t>
            </a:r>
            <a:endParaRPr lang="en-US" dirty="0">
              <a:ea typeface="+mj-ea"/>
            </a:endParaRPr>
          </a:p>
        </p:txBody>
      </p:sp>
      <p:sp>
        <p:nvSpPr>
          <p:cNvPr id="15365" name="Content Placeholder 2"/>
          <p:cNvSpPr>
            <a:spLocks noGrp="1"/>
          </p:cNvSpPr>
          <p:nvPr>
            <p:ph idx="1"/>
          </p:nvPr>
        </p:nvSpPr>
        <p:spPr/>
        <p:txBody>
          <a:bodyPr/>
          <a:lstStyle/>
          <a:p>
            <a:pPr eaLnBrk="1" hangingPunct="1"/>
            <a:r>
              <a:rPr lang="en-US" altLang="en-US" dirty="0" smtClean="0"/>
              <a:t>If you do not have a DHCP server, you must make a console connection to your Dimension VM, and set a static IP address.</a:t>
            </a:r>
          </a:p>
          <a:p>
            <a:pPr eaLnBrk="1" hangingPunct="1"/>
            <a:r>
              <a:rPr lang="en-US" altLang="en-US" dirty="0" smtClean="0"/>
              <a:t>Use this </a:t>
            </a:r>
            <a:r>
              <a:rPr lang="en-US" altLang="en-US" dirty="0" smtClean="0"/>
              <a:t>IP </a:t>
            </a:r>
            <a:r>
              <a:rPr lang="en-US" altLang="en-US" dirty="0" smtClean="0"/>
              <a:t>address to make an HTTPS </a:t>
            </a:r>
            <a:r>
              <a:rPr lang="en-US" altLang="en-US" dirty="0" smtClean="0"/>
              <a:t>connection to </a:t>
            </a:r>
            <a:r>
              <a:rPr lang="en-US" altLang="en-US" dirty="0" smtClean="0"/>
              <a:t>Dimension and start the Dimension Setup Wizard.</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9C270-10EE-46AA-AF3F-B76409F3407E}" type="slidenum">
              <a:rPr lang="en-US">
                <a:solidFill>
                  <a:srgbClr val="A6A6A6"/>
                </a:solidFill>
                <a:latin typeface="Segoe"/>
              </a:rPr>
              <a:pPr eaLnBrk="1" hangingPunct="1"/>
              <a:t>12</a:t>
            </a:fld>
            <a:endParaRPr lang="en-US">
              <a:solidFill>
                <a:srgbClr val="A6A6A6"/>
              </a:solidFill>
              <a:latin typeface="Segoe"/>
            </a:endParaRPr>
          </a:p>
        </p:txBody>
      </p:sp>
      <p:pic>
        <p:nvPicPr>
          <p:cNvPr id="153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204913"/>
            <a:ext cx="484822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208808" y="3012570"/>
            <a:ext cx="602456" cy="207803"/>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Policy Map</a:t>
            </a:r>
            <a:endParaRPr lang="en-US" dirty="0"/>
          </a:p>
        </p:txBody>
      </p:sp>
      <p:sp>
        <p:nvSpPr>
          <p:cNvPr id="66563" name="Content Placeholder 2"/>
          <p:cNvSpPr>
            <a:spLocks noGrp="1"/>
          </p:cNvSpPr>
          <p:nvPr>
            <p:ph idx="1"/>
          </p:nvPr>
        </p:nvSpPr>
        <p:spPr/>
        <p:txBody>
          <a:bodyPr/>
          <a:lstStyle/>
          <a:p>
            <a:r>
              <a:rPr lang="en-US" altLang="en-US" dirty="0" smtClean="0"/>
              <a:t>Filter Policy Map on:</a:t>
            </a:r>
          </a:p>
          <a:p>
            <a:pPr lvl="1"/>
            <a:r>
              <a:rPr lang="en-US" altLang="en-US" dirty="0" smtClean="0"/>
              <a:t>Subscription Services activity</a:t>
            </a:r>
          </a:p>
          <a:p>
            <a:pPr lvl="1"/>
            <a:r>
              <a:rPr lang="en-US" altLang="en-US" dirty="0" smtClean="0"/>
              <a:t>Application activity through policies</a:t>
            </a:r>
          </a:p>
          <a:p>
            <a:pPr lvl="1"/>
            <a:r>
              <a:rPr lang="en-US" altLang="en-US" dirty="0" smtClean="0"/>
              <a:t>Policies in use</a:t>
            </a:r>
          </a:p>
          <a:p>
            <a:pPr lvl="1"/>
            <a:r>
              <a:rPr lang="en-US" altLang="en-US" dirty="0" smtClean="0"/>
              <a:t>Users in policy flows</a:t>
            </a:r>
          </a:p>
          <a:p>
            <a:pPr lvl="1"/>
            <a:r>
              <a:rPr lang="en-US" altLang="en-US" dirty="0" smtClean="0"/>
              <a:t>Policies that uses the most bandwidth</a:t>
            </a:r>
          </a:p>
          <a:p>
            <a:pPr lvl="1"/>
            <a:r>
              <a:rPr lang="en-US" altLang="en-US" dirty="0" smtClean="0"/>
              <a:t>Connections between the Trusted and Optional interfaces</a:t>
            </a:r>
          </a:p>
          <a:p>
            <a:pPr lvl="1"/>
            <a:r>
              <a:rPr lang="en-US" altLang="en-US" dirty="0" smtClean="0"/>
              <a:t>Interfaces in use</a:t>
            </a:r>
          </a:p>
          <a:p>
            <a:pPr lvl="1"/>
            <a:r>
              <a:rPr lang="en-US" altLang="en-US" dirty="0" smtClean="0"/>
              <a:t>Connections between active interfaces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90D263-E986-42FA-9E6B-E5968E0A529A}" type="slidenum">
              <a:rPr lang="en-US">
                <a:solidFill>
                  <a:srgbClr val="A6A6A6"/>
                </a:solidFill>
                <a:latin typeface="Segoe"/>
              </a:rPr>
              <a:pPr eaLnBrk="1" hangingPunct="1"/>
              <a:t>120</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2312" cy="4175775"/>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Policy Map</a:t>
            </a:r>
            <a:endParaRPr lang="en-US" dirty="0"/>
          </a:p>
        </p:txBody>
      </p:sp>
      <p:sp>
        <p:nvSpPr>
          <p:cNvPr id="67587" name="Content Placeholder 2"/>
          <p:cNvSpPr>
            <a:spLocks noGrp="1"/>
          </p:cNvSpPr>
          <p:nvPr>
            <p:ph idx="1"/>
          </p:nvPr>
        </p:nvSpPr>
        <p:spPr/>
        <p:txBody>
          <a:bodyPr/>
          <a:lstStyle/>
          <a:p>
            <a:r>
              <a:rPr lang="en-US" altLang="en-US" dirty="0" smtClean="0"/>
              <a:t>Pivot Policy Map on:</a:t>
            </a:r>
          </a:p>
          <a:p>
            <a:pPr lvl="1"/>
            <a:r>
              <a:rPr lang="en-US" altLang="en-US" dirty="0" smtClean="0"/>
              <a:t>Bytes</a:t>
            </a:r>
          </a:p>
          <a:p>
            <a:pPr lvl="1"/>
            <a:r>
              <a:rPr lang="en-US" altLang="en-US" dirty="0" smtClean="0"/>
              <a:t>Connections</a:t>
            </a:r>
            <a:br>
              <a:rPr lang="en-US" altLang="en-US" dirty="0" smtClean="0"/>
            </a:br>
            <a:r>
              <a:rPr lang="en-US" altLang="en-US" i="1" dirty="0" smtClean="0"/>
              <a:t>(Not available for the Web Audit filter)</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B06D3E-2EC4-4136-9C6A-0B9198F87B56}" type="slidenum">
              <a:rPr lang="en-US">
                <a:solidFill>
                  <a:srgbClr val="A6A6A6"/>
                </a:solidFill>
                <a:latin typeface="Segoe"/>
              </a:rPr>
              <a:pPr eaLnBrk="1" hangingPunct="1"/>
              <a:t>121</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4725" cy="4177881"/>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Policy Map</a:t>
            </a:r>
            <a:endParaRPr lang="en-US" dirty="0"/>
          </a:p>
        </p:txBody>
      </p:sp>
      <p:sp>
        <p:nvSpPr>
          <p:cNvPr id="68611" name="Content Placeholder 2"/>
          <p:cNvSpPr>
            <a:spLocks noGrp="1"/>
          </p:cNvSpPr>
          <p:nvPr>
            <p:ph idx="1"/>
          </p:nvPr>
        </p:nvSpPr>
        <p:spPr/>
        <p:txBody>
          <a:bodyPr/>
          <a:lstStyle/>
          <a:p>
            <a:r>
              <a:rPr lang="en-US" altLang="en-US" smtClean="0"/>
              <a:t>See the traffic flow</a:t>
            </a:r>
          </a:p>
          <a:p>
            <a:r>
              <a:rPr lang="en-US" altLang="en-US" smtClean="0"/>
              <a:t>The traffic flow ribbon passes through the connection columns in the Policy Map</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0273D4-6234-45D5-8251-E8EE98E84BE3}" type="slidenum">
              <a:rPr lang="en-US">
                <a:solidFill>
                  <a:srgbClr val="A6A6A6"/>
                </a:solidFill>
                <a:latin typeface="Segoe"/>
              </a:rPr>
              <a:pPr eaLnBrk="1" hangingPunct="1"/>
              <a:t>122</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3646" cy="4176939"/>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Policy Map</a:t>
            </a:r>
            <a:endParaRPr lang="en-US" dirty="0"/>
          </a:p>
        </p:txBody>
      </p:sp>
      <p:sp>
        <p:nvSpPr>
          <p:cNvPr id="69635" name="Content Placeholder 2"/>
          <p:cNvSpPr>
            <a:spLocks noGrp="1"/>
          </p:cNvSpPr>
          <p:nvPr>
            <p:ph idx="1"/>
          </p:nvPr>
        </p:nvSpPr>
        <p:spPr/>
        <p:txBody>
          <a:bodyPr/>
          <a:lstStyle/>
          <a:p>
            <a:r>
              <a:rPr lang="en-US" altLang="en-US" dirty="0" smtClean="0"/>
              <a:t>See the traffic flow details</a:t>
            </a:r>
          </a:p>
          <a:p>
            <a:pPr lvl="1"/>
            <a:r>
              <a:rPr lang="en-US" altLang="en-US" dirty="0" smtClean="0"/>
              <a:t>Number of connections</a:t>
            </a:r>
          </a:p>
          <a:p>
            <a:pPr lvl="1"/>
            <a:r>
              <a:rPr lang="en-US" altLang="en-US" dirty="0" smtClean="0"/>
              <a:t>Filter the Policy Map on the selected traffic flow</a:t>
            </a:r>
          </a:p>
          <a:p>
            <a:pPr lvl="1"/>
            <a:r>
              <a:rPr lang="en-US" altLang="en-US" dirty="0" smtClean="0"/>
              <a:t>View connections in Policy Map for the selected traffic flow</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A9A3BF-F8DD-412A-9378-5D91E865C361}" type="slidenum">
              <a:rPr lang="en-US" smtClean="0"/>
              <a:pPr/>
              <a:t>123</a:t>
            </a:fld>
            <a:endParaRPr lang="en-US"/>
          </a:p>
        </p:txBody>
      </p:sp>
      <p:pic>
        <p:nvPicPr>
          <p:cNvPr id="3" name="Picture 2"/>
          <p:cNvPicPr>
            <a:picLocks noChangeAspect="1"/>
          </p:cNvPicPr>
          <p:nvPr/>
        </p:nvPicPr>
        <p:blipFill>
          <a:blip r:embed="rId2"/>
          <a:stretch>
            <a:fillRect/>
          </a:stretch>
        </p:blipFill>
        <p:spPr>
          <a:xfrm>
            <a:off x="4160520" y="1204913"/>
            <a:ext cx="4782312" cy="4175775"/>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Policy Map</a:t>
            </a:r>
            <a:endParaRPr lang="en-US" dirty="0"/>
          </a:p>
        </p:txBody>
      </p:sp>
      <p:sp>
        <p:nvSpPr>
          <p:cNvPr id="70659" name="Content Placeholder 2"/>
          <p:cNvSpPr>
            <a:spLocks noGrp="1"/>
          </p:cNvSpPr>
          <p:nvPr>
            <p:ph idx="1"/>
          </p:nvPr>
        </p:nvSpPr>
        <p:spPr/>
        <p:txBody>
          <a:bodyPr/>
          <a:lstStyle/>
          <a:p>
            <a:r>
              <a:rPr lang="en-US" altLang="en-US" smtClean="0"/>
              <a:t>Filtered view of the selected traffic flow</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8E09FC-2953-43D8-B6F2-A8796CA15CCA}" type="slidenum">
              <a:rPr lang="en-US">
                <a:solidFill>
                  <a:srgbClr val="A6A6A6"/>
                </a:solidFill>
                <a:latin typeface="Segoe"/>
              </a:rPr>
              <a:pPr eaLnBrk="1" hangingPunct="1"/>
              <a:t>124</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2312" cy="4175775"/>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Policy Map</a:t>
            </a:r>
            <a:endParaRPr lang="en-US" dirty="0"/>
          </a:p>
        </p:txBody>
      </p:sp>
      <p:sp>
        <p:nvSpPr>
          <p:cNvPr id="71683" name="Content Placeholder 2"/>
          <p:cNvSpPr>
            <a:spLocks noGrp="1"/>
          </p:cNvSpPr>
          <p:nvPr>
            <p:ph idx="1"/>
          </p:nvPr>
        </p:nvSpPr>
        <p:spPr/>
        <p:txBody>
          <a:bodyPr/>
          <a:lstStyle/>
          <a:p>
            <a:r>
              <a:rPr lang="en-US" altLang="en-US" smtClean="0"/>
              <a:t>View connections from the selected traffic flow</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9AD677-3E5E-4AAD-AE6B-B1958239FF7E}" type="slidenum">
              <a:rPr lang="en-US">
                <a:solidFill>
                  <a:srgbClr val="A6A6A6"/>
                </a:solidFill>
                <a:latin typeface="Segoe"/>
              </a:rPr>
              <a:pPr eaLnBrk="1" hangingPunct="1"/>
              <a:t>125</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2312" cy="4175775"/>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Log Manager</a:t>
            </a:r>
            <a:endParaRPr lang="en-US" dirty="0"/>
          </a:p>
        </p:txBody>
      </p:sp>
      <p:sp>
        <p:nvSpPr>
          <p:cNvPr id="72709" name="Content Placeholder 2"/>
          <p:cNvSpPr>
            <a:spLocks noGrp="1"/>
          </p:cNvSpPr>
          <p:nvPr>
            <p:ph idx="1"/>
          </p:nvPr>
        </p:nvSpPr>
        <p:spPr/>
        <p:txBody>
          <a:bodyPr/>
          <a:lstStyle/>
          <a:p>
            <a:r>
              <a:rPr lang="en-US" altLang="en-US" dirty="0" smtClean="0"/>
              <a:t>Log messages stored in UTC time</a:t>
            </a:r>
          </a:p>
          <a:p>
            <a:r>
              <a:rPr lang="en-US" altLang="en-US" dirty="0" smtClean="0"/>
              <a:t>Appears in your web browser’s local time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724D7-399B-403B-AFFD-183C93892CD9}" type="slidenum">
              <a:rPr lang="en-US">
                <a:solidFill>
                  <a:srgbClr val="A6A6A6"/>
                </a:solidFill>
                <a:latin typeface="Segoe"/>
              </a:rPr>
              <a:pPr eaLnBrk="1" hangingPunct="1"/>
              <a:t>126</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2312" cy="4175775"/>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Log Search</a:t>
            </a:r>
            <a:endParaRPr lang="en-US" dirty="0">
              <a:ea typeface="+mj-ea"/>
            </a:endParaRPr>
          </a:p>
        </p:txBody>
      </p:sp>
      <p:sp>
        <p:nvSpPr>
          <p:cNvPr id="73733" name="Content Placeholder 2"/>
          <p:cNvSpPr>
            <a:spLocks noGrp="1"/>
          </p:cNvSpPr>
          <p:nvPr>
            <p:ph idx="1"/>
          </p:nvPr>
        </p:nvSpPr>
        <p:spPr/>
        <p:txBody>
          <a:bodyPr/>
          <a:lstStyle/>
          <a:p>
            <a:pPr eaLnBrk="1" hangingPunct="1"/>
            <a:r>
              <a:rPr lang="en-US" altLang="en-US" dirty="0" smtClean="0"/>
              <a:t>Run simple or complex search queries to refine log messages for the selected Firebox.</a:t>
            </a:r>
          </a:p>
          <a:p>
            <a:pPr eaLnBrk="1" hangingPunct="1"/>
            <a:r>
              <a:rPr lang="en-US" altLang="en-US" dirty="0" smtClean="0"/>
              <a:t>Filter search results by log message type:</a:t>
            </a:r>
          </a:p>
          <a:p>
            <a:pPr lvl="1" eaLnBrk="1" hangingPunct="1"/>
            <a:r>
              <a:rPr lang="en-US" altLang="en-US" dirty="0" smtClean="0"/>
              <a:t>Traffic</a:t>
            </a:r>
          </a:p>
          <a:p>
            <a:pPr lvl="1" eaLnBrk="1" hangingPunct="1"/>
            <a:r>
              <a:rPr lang="en-US" altLang="en-US" dirty="0" smtClean="0"/>
              <a:t>Alarm</a:t>
            </a:r>
          </a:p>
          <a:p>
            <a:pPr lvl="1" eaLnBrk="1" hangingPunct="1"/>
            <a:r>
              <a:rPr lang="en-US" altLang="en-US" dirty="0" smtClean="0"/>
              <a:t>Event</a:t>
            </a:r>
          </a:p>
          <a:p>
            <a:pPr lvl="1" eaLnBrk="1" hangingPunct="1"/>
            <a:r>
              <a:rPr lang="en-US" altLang="en-US" dirty="0" smtClean="0"/>
              <a:t>Diagnostic</a:t>
            </a:r>
          </a:p>
          <a:p>
            <a:pPr lvl="1" eaLnBrk="1" hangingPunct="1"/>
            <a:r>
              <a:rPr lang="en-US" altLang="en-US" dirty="0" smtClean="0"/>
              <a:t>Statistic</a:t>
            </a:r>
          </a:p>
          <a:p>
            <a:pPr lvl="1" eaLnBrk="1" hangingPunct="1"/>
            <a:r>
              <a:rPr lang="en-US" altLang="en-US" dirty="0" smtClean="0"/>
              <a:t>All</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058CBE-0626-4F11-81D4-AC6BC0849E22}" type="slidenum">
              <a:rPr lang="en-US">
                <a:solidFill>
                  <a:srgbClr val="A6A6A6"/>
                </a:solidFill>
                <a:latin typeface="Segoe"/>
              </a:rPr>
              <a:pPr eaLnBrk="1" hangingPunct="1"/>
              <a:t>127</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60520" y="1204913"/>
            <a:ext cx="4784725" cy="4177882"/>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Per Client Reports</a:t>
            </a:r>
            <a:endParaRPr lang="en-US" dirty="0"/>
          </a:p>
        </p:txBody>
      </p:sp>
      <p:sp>
        <p:nvSpPr>
          <p:cNvPr id="74757" name="Content Placeholder 4"/>
          <p:cNvSpPr>
            <a:spLocks noGrp="1"/>
          </p:cNvSpPr>
          <p:nvPr>
            <p:ph idx="1"/>
          </p:nvPr>
        </p:nvSpPr>
        <p:spPr/>
        <p:txBody>
          <a:bodyPr/>
          <a:lstStyle/>
          <a:p>
            <a:r>
              <a:rPr lang="en-US" altLang="en-US" dirty="0" smtClean="0"/>
              <a:t>Summary &amp; Detail reports</a:t>
            </a:r>
          </a:p>
          <a:p>
            <a:r>
              <a:rPr lang="en-US" altLang="en-US" dirty="0" smtClean="0"/>
              <a:t>Includes information from proxy log messages about an authenticated user, host name, or an IP address</a:t>
            </a:r>
          </a:p>
          <a:p>
            <a:r>
              <a:rPr lang="en-US" altLang="en-US" dirty="0" smtClean="0"/>
              <a:t>Detailed activity summary for the selected client and the time range </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C00843-20F7-4DEC-9E4C-478A80748F01}" type="slidenum">
              <a:rPr lang="en-US">
                <a:solidFill>
                  <a:srgbClr val="A6A6A6"/>
                </a:solidFill>
                <a:latin typeface="Segoe"/>
              </a:rPr>
              <a:pPr eaLnBrk="1" hangingPunct="1"/>
              <a:t>128</a:t>
            </a:fld>
            <a:endParaRPr lang="en-US">
              <a:solidFill>
                <a:srgbClr val="A6A6A6"/>
              </a:solidFill>
              <a:latin typeface="Segoe"/>
            </a:endParaRPr>
          </a:p>
        </p:txBody>
      </p:sp>
      <p:pic>
        <p:nvPicPr>
          <p:cNvPr id="5" name="Picture 4"/>
          <p:cNvPicPr>
            <a:picLocks noChangeAspect="1"/>
          </p:cNvPicPr>
          <p:nvPr/>
        </p:nvPicPr>
        <p:blipFill>
          <a:blip r:embed="rId2"/>
          <a:stretch>
            <a:fillRect/>
          </a:stretch>
        </p:blipFill>
        <p:spPr>
          <a:xfrm>
            <a:off x="4160520" y="1204913"/>
            <a:ext cx="4782312" cy="4584021"/>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Per Client Reports</a:t>
            </a:r>
            <a:endParaRPr lang="en-US" dirty="0"/>
          </a:p>
        </p:txBody>
      </p:sp>
      <p:sp>
        <p:nvSpPr>
          <p:cNvPr id="75779" name="Content Placeholder 4"/>
          <p:cNvSpPr>
            <a:spLocks noGrp="1"/>
          </p:cNvSpPr>
          <p:nvPr>
            <p:ph idx="1"/>
          </p:nvPr>
        </p:nvSpPr>
        <p:spPr/>
        <p:txBody>
          <a:bodyPr/>
          <a:lstStyle/>
          <a:p>
            <a:r>
              <a:rPr lang="en-US" altLang="en-US" dirty="0"/>
              <a:t>Collapse and expand the selection criteria section.</a:t>
            </a:r>
          </a:p>
          <a:p>
            <a:r>
              <a:rPr lang="en-US" altLang="en-US" dirty="0" smtClean="0"/>
              <a:t>Specify at least one of these options:</a:t>
            </a:r>
          </a:p>
          <a:p>
            <a:pPr lvl="1"/>
            <a:r>
              <a:rPr lang="en-US" altLang="en-US" dirty="0" smtClean="0"/>
              <a:t>User name or ID</a:t>
            </a:r>
          </a:p>
          <a:p>
            <a:pPr lvl="1"/>
            <a:r>
              <a:rPr lang="en-US" altLang="en-US" dirty="0" smtClean="0"/>
              <a:t>IP address</a:t>
            </a:r>
          </a:p>
          <a:p>
            <a:pPr lvl="1"/>
            <a:r>
              <a:rPr lang="en-US" altLang="en-US" dirty="0" smtClean="0"/>
              <a:t>Host name</a:t>
            </a:r>
          </a:p>
          <a:p>
            <a:r>
              <a:rPr lang="en-US" altLang="en-US" dirty="0" smtClean="0"/>
              <a:t>For a Data Loss Prevention report, you can also specify these options:</a:t>
            </a:r>
          </a:p>
          <a:p>
            <a:pPr lvl="1"/>
            <a:r>
              <a:rPr lang="en-US" altLang="en-US" dirty="0" smtClean="0"/>
              <a:t>Policy name</a:t>
            </a:r>
          </a:p>
          <a:p>
            <a:pPr lvl="1"/>
            <a:r>
              <a:rPr lang="en-US" altLang="en-US" dirty="0" smtClean="0"/>
              <a:t>Rule name (required)</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ABC0BF-4A27-45EA-B796-A222CA94753A}" type="slidenum">
              <a:rPr lang="en-US">
                <a:solidFill>
                  <a:srgbClr val="A6A6A6"/>
                </a:solidFill>
                <a:latin typeface="Segoe"/>
              </a:rPr>
              <a:pPr eaLnBrk="1" hangingPunct="1"/>
              <a:t>129</a:t>
            </a:fld>
            <a:endParaRPr lang="en-US">
              <a:solidFill>
                <a:srgbClr val="A6A6A6"/>
              </a:solidFill>
              <a:latin typeface="Sego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Set Up </a:t>
            </a:r>
            <a:r>
              <a:rPr lang="en-US" dirty="0" smtClean="0"/>
              <a:t>Dimension</a:t>
            </a:r>
            <a:endParaRPr lang="en-US"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5BE2AD-5CA6-4040-95AF-C03C07F7929B}" type="slidenum">
              <a:rPr lang="en-US">
                <a:solidFill>
                  <a:srgbClr val="A6A6A6"/>
                </a:solidFill>
                <a:latin typeface="Segoe"/>
              </a:rPr>
              <a:pPr eaLnBrk="1" hangingPunct="1"/>
              <a:t>13</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View Reports</a:t>
            </a:r>
            <a:endParaRPr lang="en-US" dirty="0"/>
          </a:p>
        </p:txBody>
      </p:sp>
      <p:sp>
        <p:nvSpPr>
          <p:cNvPr id="76805" name="Content Placeholder 2"/>
          <p:cNvSpPr>
            <a:spLocks noGrp="1"/>
          </p:cNvSpPr>
          <p:nvPr>
            <p:ph idx="1"/>
          </p:nvPr>
        </p:nvSpPr>
        <p:spPr/>
        <p:txBody>
          <a:bodyPr/>
          <a:lstStyle/>
          <a:p>
            <a:r>
              <a:rPr lang="en-US" altLang="en-US" dirty="0" smtClean="0"/>
              <a:t>On the </a:t>
            </a:r>
            <a:r>
              <a:rPr lang="en-US" altLang="en-US" b="1" dirty="0" smtClean="0"/>
              <a:t>Reports</a:t>
            </a:r>
            <a:r>
              <a:rPr lang="en-US" altLang="en-US" dirty="0" smtClean="0"/>
              <a:t> tab for a device, group, or server, you can expand a report type and select many of the same reports that are available on your WatchGuard Report Server</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AF38D4-31FC-45C6-BE70-F9C08215D619}" type="slidenum">
              <a:rPr lang="en-US">
                <a:solidFill>
                  <a:srgbClr val="A6A6A6"/>
                </a:solidFill>
                <a:latin typeface="Segoe"/>
              </a:rPr>
              <a:pPr eaLnBrk="1" hangingPunct="1"/>
              <a:t>130</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49525" y="1204913"/>
            <a:ext cx="4782312" cy="4584021"/>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View Reports</a:t>
            </a:r>
            <a:endParaRPr lang="en-US" dirty="0"/>
          </a:p>
        </p:txBody>
      </p:sp>
      <p:sp>
        <p:nvSpPr>
          <p:cNvPr id="76805" name="Content Placeholder 2"/>
          <p:cNvSpPr>
            <a:spLocks noGrp="1"/>
          </p:cNvSpPr>
          <p:nvPr>
            <p:ph idx="1"/>
          </p:nvPr>
        </p:nvSpPr>
        <p:spPr/>
        <p:txBody>
          <a:bodyPr/>
          <a:lstStyle/>
          <a:p>
            <a:r>
              <a:rPr lang="en-US" altLang="en-US" dirty="0" smtClean="0"/>
              <a:t>On a report, select </a:t>
            </a:r>
            <a:br>
              <a:rPr lang="en-US" altLang="en-US" dirty="0" smtClean="0"/>
            </a:br>
            <a:r>
              <a:rPr lang="en-US" altLang="en-US" dirty="0" smtClean="0"/>
              <a:t>options to pivot</a:t>
            </a:r>
            <a:br>
              <a:rPr lang="en-US" altLang="en-US" dirty="0" smtClean="0"/>
            </a:br>
            <a:r>
              <a:rPr lang="en-US" altLang="en-US" dirty="0" smtClean="0"/>
              <a:t>on from the pivot</a:t>
            </a:r>
            <a:br>
              <a:rPr lang="en-US" altLang="en-US" dirty="0" smtClean="0"/>
            </a:br>
            <a:r>
              <a:rPr lang="en-US" altLang="en-US" dirty="0" smtClean="0"/>
              <a:t>drop-down list</a:t>
            </a:r>
          </a:p>
          <a:p>
            <a:r>
              <a:rPr lang="en-US" altLang="en-US" dirty="0" smtClean="0"/>
              <a:t>Export the report to </a:t>
            </a:r>
            <a:br>
              <a:rPr lang="en-US" altLang="en-US" dirty="0" smtClean="0"/>
            </a:br>
            <a:r>
              <a:rPr lang="en-US" altLang="en-US" dirty="0" smtClean="0"/>
              <a:t>a PDF file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AF38D4-31FC-45C6-BE70-F9C08215D619}" type="slidenum">
              <a:rPr lang="en-US">
                <a:solidFill>
                  <a:srgbClr val="A6A6A6"/>
                </a:solidFill>
                <a:latin typeface="Segoe"/>
              </a:rPr>
              <a:pPr eaLnBrk="1" hangingPunct="1"/>
              <a:t>131</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49525" y="1204913"/>
            <a:ext cx="4782312" cy="4584021"/>
          </a:xfrm>
          <a:prstGeom prst="rect">
            <a:avLst/>
          </a:prstGeom>
        </p:spPr>
      </p:pic>
      <p:cxnSp>
        <p:nvCxnSpPr>
          <p:cNvPr id="13" name="Straight Arrow Connector 12"/>
          <p:cNvCxnSpPr>
            <a:endCxn id="6" idx="1"/>
          </p:cNvCxnSpPr>
          <p:nvPr/>
        </p:nvCxnSpPr>
        <p:spPr>
          <a:xfrm>
            <a:off x="3565003" y="1319514"/>
            <a:ext cx="3681124" cy="107340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7" idx="2"/>
          </p:cNvCxnSpPr>
          <p:nvPr/>
        </p:nvCxnSpPr>
        <p:spPr>
          <a:xfrm flipV="1">
            <a:off x="3657600" y="2509691"/>
            <a:ext cx="4783929" cy="29138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7246127" y="2287656"/>
            <a:ext cx="902677" cy="210527"/>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8336373" y="2299379"/>
            <a:ext cx="210312" cy="210312"/>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9631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 Dimension in Another Language</a:t>
            </a:r>
            <a:endParaRPr lang="en-US" dirty="0"/>
          </a:p>
        </p:txBody>
      </p:sp>
      <p:sp>
        <p:nvSpPr>
          <p:cNvPr id="77827" name="Content Placeholder 2"/>
          <p:cNvSpPr>
            <a:spLocks noGrp="1"/>
          </p:cNvSpPr>
          <p:nvPr>
            <p:ph idx="1"/>
          </p:nvPr>
        </p:nvSpPr>
        <p:spPr/>
        <p:txBody>
          <a:bodyPr/>
          <a:lstStyle/>
          <a:p>
            <a:r>
              <a:rPr lang="en-US" altLang="en-US" dirty="0" smtClean="0"/>
              <a:t>The Dimension user interface is localized into these languages:</a:t>
            </a:r>
          </a:p>
          <a:p>
            <a:pPr lvl="1"/>
            <a:r>
              <a:rPr lang="en-US" altLang="en-US" dirty="0" smtClean="0"/>
              <a:t>French</a:t>
            </a:r>
          </a:p>
          <a:p>
            <a:pPr lvl="1"/>
            <a:r>
              <a:rPr lang="en-US" altLang="en-US" dirty="0" smtClean="0"/>
              <a:t>Spanish (Latin America)</a:t>
            </a:r>
          </a:p>
          <a:p>
            <a:pPr lvl="1"/>
            <a:r>
              <a:rPr lang="en-US" altLang="en-US" dirty="0" smtClean="0"/>
              <a:t>Japanese</a:t>
            </a:r>
          </a:p>
          <a:p>
            <a:pPr lvl="1"/>
            <a:r>
              <a:rPr lang="en-US" altLang="en-US" dirty="0" smtClean="0"/>
              <a:t>Korean</a:t>
            </a:r>
          </a:p>
          <a:p>
            <a:pPr lvl="1"/>
            <a:r>
              <a:rPr lang="en-US" altLang="en-US" dirty="0" smtClean="0"/>
              <a:t>Traditional Chinese</a:t>
            </a:r>
          </a:p>
          <a:p>
            <a:pPr lvl="1"/>
            <a:r>
              <a:rPr lang="en-US" altLang="en-US" dirty="0" smtClean="0"/>
              <a:t>Simplified Chinese </a:t>
            </a:r>
          </a:p>
          <a:p>
            <a:r>
              <a:rPr lang="en-US" altLang="en-US" dirty="0" smtClean="0"/>
              <a:t>Explanatory text included in the Executive Summary and Compliance reports is also localized, when you view them in your web browser, or generate a PDF from a web browser view.</a:t>
            </a:r>
          </a:p>
          <a:p>
            <a:pPr lvl="1"/>
            <a:r>
              <a:rPr lang="en-US" altLang="en-US" dirty="0" smtClean="0"/>
              <a:t>PDF reports that are generated from a schedule do not include localized text.</a:t>
            </a:r>
          </a:p>
          <a:p>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83C72E-1DCF-4EBF-9D56-F6F749D4C5E0}" type="slidenum">
              <a:rPr lang="en-US">
                <a:solidFill>
                  <a:srgbClr val="A6A6A6"/>
                </a:solidFill>
                <a:latin typeface="Segoe"/>
              </a:rPr>
              <a:pPr eaLnBrk="1" hangingPunct="1"/>
              <a:t>132</a:t>
            </a:fld>
            <a:endParaRPr lang="en-US">
              <a:solidFill>
                <a:srgbClr val="A6A6A6"/>
              </a:solidFill>
              <a:latin typeface="Segoe"/>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Support WatchGuard Dimension</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EC4CC1-4DA3-4177-BFDE-F522E86237FB}" type="slidenum">
              <a:rPr lang="en-US">
                <a:solidFill>
                  <a:srgbClr val="A6A6A6"/>
                </a:solidFill>
                <a:latin typeface="Segoe"/>
              </a:rPr>
              <a:pPr eaLnBrk="1" hangingPunct="1"/>
              <a:t>133</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Support — Console Access</a:t>
            </a:r>
            <a:endParaRPr lang="en-US" dirty="0">
              <a:ea typeface="+mj-ea"/>
            </a:endParaRPr>
          </a:p>
        </p:txBody>
      </p:sp>
      <p:sp>
        <p:nvSpPr>
          <p:cNvPr id="79875" name="Content Placeholder 2"/>
          <p:cNvSpPr>
            <a:spLocks noGrp="1"/>
          </p:cNvSpPr>
          <p:nvPr>
            <p:ph idx="1"/>
          </p:nvPr>
        </p:nvSpPr>
        <p:spPr/>
        <p:txBody>
          <a:bodyPr/>
          <a:lstStyle/>
          <a:p>
            <a:pPr eaLnBrk="1" hangingPunct="1"/>
            <a:r>
              <a:rPr lang="en-US" altLang="en-US" smtClean="0"/>
              <a:t>Console shows command line access</a:t>
            </a:r>
          </a:p>
          <a:p>
            <a:pPr eaLnBrk="1" hangingPunct="1"/>
            <a:r>
              <a:rPr lang="en-US" altLang="en-US" smtClean="0"/>
              <a:t>Log in with the </a:t>
            </a:r>
            <a:r>
              <a:rPr lang="en-US" altLang="en-US" i="1" smtClean="0"/>
              <a:t>wgsupport/readwrite</a:t>
            </a:r>
            <a:r>
              <a:rPr lang="en-US" altLang="en-US" smtClean="0"/>
              <a:t> credentials</a:t>
            </a:r>
          </a:p>
          <a:p>
            <a:pPr lvl="1" eaLnBrk="1" hangingPunct="1"/>
            <a:r>
              <a:rPr lang="en-US" altLang="en-US" smtClean="0"/>
              <a:t>Change the password on initial login</a:t>
            </a:r>
          </a:p>
          <a:p>
            <a:pPr lvl="1"/>
            <a:r>
              <a:rPr lang="en-US" altLang="en-US" smtClean="0"/>
              <a:t>Account restricted to only find or change the IP address</a:t>
            </a:r>
          </a:p>
          <a:p>
            <a:r>
              <a:rPr lang="en-US" altLang="en-US" smtClean="0"/>
              <a:t>To set a static IP address, use the command </a:t>
            </a:r>
            <a:r>
              <a:rPr lang="en-US" altLang="en-US" b="1" smtClean="0"/>
              <a:t>wg_ip_addr.sh</a:t>
            </a:r>
            <a:r>
              <a:rPr lang="en-US" altLang="en-US" smtClean="0"/>
              <a:t>, located in </a:t>
            </a:r>
            <a:r>
              <a:rPr lang="en-US" altLang="en-US" b="1" smtClean="0"/>
              <a:t>/opt/watchguard/dimension/bin</a:t>
            </a:r>
            <a:r>
              <a:rPr lang="en-US" altLang="en-US" smtClean="0"/>
              <a:t>. </a:t>
            </a:r>
          </a:p>
          <a:p>
            <a:pPr lvl="1"/>
            <a:r>
              <a:rPr lang="en-US" altLang="en-US" smtClean="0"/>
              <a:t>For example, to set a static IP address of </a:t>
            </a:r>
            <a:r>
              <a:rPr lang="en-US" altLang="en-US" b="1" smtClean="0"/>
              <a:t>192.168.24.101</a:t>
            </a:r>
            <a:r>
              <a:rPr lang="en-US" altLang="en-US" smtClean="0"/>
              <a:t> on network </a:t>
            </a:r>
            <a:r>
              <a:rPr lang="en-US" altLang="en-US" b="1" smtClean="0"/>
              <a:t>192.168.24.0/24</a:t>
            </a:r>
            <a:r>
              <a:rPr lang="en-US" altLang="en-US" smtClean="0"/>
              <a:t> with gateway </a:t>
            </a:r>
            <a:r>
              <a:rPr lang="en-US" altLang="en-US" b="1" smtClean="0"/>
              <a:t>192.168.24.1</a:t>
            </a:r>
            <a:r>
              <a:rPr lang="en-US" altLang="en-US" smtClean="0"/>
              <a:t>, type: </a:t>
            </a:r>
          </a:p>
          <a:p>
            <a:pPr marL="857250" lvl="2" indent="0">
              <a:buFont typeface="Wingdings" panose="05000000000000000000" pitchFamily="2" charset="2"/>
              <a:buNone/>
            </a:pPr>
            <a:r>
              <a:rPr lang="en-US" altLang="en-US" sz="1600" smtClean="0">
                <a:latin typeface="Courier New" panose="02070309020205020404" pitchFamily="49" charset="0"/>
                <a:cs typeface="Courier New" panose="02070309020205020404" pitchFamily="49" charset="0"/>
              </a:rPr>
              <a:t>/opt/watchguard/dimension/bin/wg_ip_addr.sh -i 192.168.24.101 -m 24 -g 192.168.24.1</a:t>
            </a:r>
            <a:r>
              <a:rPr lang="en-US" altLang="en-US" smtClean="0"/>
              <a:t>  </a:t>
            </a:r>
          </a:p>
          <a:p>
            <a:pPr lvl="1"/>
            <a:r>
              <a:rPr lang="en-US" altLang="en-US" smtClean="0"/>
              <a:t>When given without any options, or with the option </a:t>
            </a:r>
            <a:r>
              <a:rPr lang="en-US" altLang="en-US" b="1" smtClean="0"/>
              <a:t>--help</a:t>
            </a:r>
            <a:r>
              <a:rPr lang="en-US" altLang="en-US" smtClean="0"/>
              <a:t>, the command displays help text.</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735665-A324-4D97-996A-445C4AD9D5FC}" type="slidenum">
              <a:rPr lang="en-US">
                <a:solidFill>
                  <a:srgbClr val="A6A6A6"/>
                </a:solidFill>
                <a:latin typeface="Segoe"/>
              </a:rPr>
              <a:pPr eaLnBrk="1" hangingPunct="1"/>
              <a:t>134</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Support — Console Access</a:t>
            </a:r>
            <a:endParaRPr lang="en-US" dirty="0">
              <a:ea typeface="+mj-ea"/>
            </a:endParaRPr>
          </a:p>
        </p:txBody>
      </p:sp>
      <p:sp>
        <p:nvSpPr>
          <p:cNvPr id="80899" name="Content Placeholder 2"/>
          <p:cNvSpPr>
            <a:spLocks noGrp="1"/>
          </p:cNvSpPr>
          <p:nvPr>
            <p:ph idx="1"/>
          </p:nvPr>
        </p:nvSpPr>
        <p:spPr/>
        <p:txBody>
          <a:bodyPr/>
          <a:lstStyle/>
          <a:p>
            <a:pPr eaLnBrk="1" hangingPunct="1"/>
            <a:r>
              <a:rPr lang="en-US" altLang="en-US" dirty="0" smtClean="0"/>
              <a:t>To find the external IP address, run the </a:t>
            </a:r>
            <a:r>
              <a:rPr lang="en-US" altLang="en-US" sz="2000" dirty="0" err="1" smtClean="0">
                <a:latin typeface="Courier New" panose="02070309020205020404" pitchFamily="49" charset="0"/>
                <a:cs typeface="Courier New" panose="02070309020205020404" pitchFamily="49" charset="0"/>
              </a:rPr>
              <a:t>ifconfig</a:t>
            </a:r>
            <a:r>
              <a:rPr lang="en-US" altLang="en-US" dirty="0" smtClean="0"/>
              <a:t> command.</a:t>
            </a:r>
          </a:p>
          <a:p>
            <a:pPr eaLnBrk="1" hangingPunct="1"/>
            <a:r>
              <a:rPr lang="en-US" altLang="en-US" dirty="0" smtClean="0"/>
              <a:t>To find the Eth0 IP address and interface configuration details, run the </a:t>
            </a:r>
            <a:br>
              <a:rPr lang="en-US" altLang="en-US" dirty="0" smtClean="0"/>
            </a:br>
            <a:r>
              <a:rPr lang="en-US" altLang="en-US" sz="2000" dirty="0" err="1" smtClean="0">
                <a:latin typeface="Courier New" panose="02070309020205020404" pitchFamily="49" charset="0"/>
                <a:cs typeface="Courier New" panose="02070309020205020404" pitchFamily="49" charset="0"/>
              </a:rPr>
              <a:t>ip</a:t>
            </a:r>
            <a:r>
              <a:rPr lang="en-US" altLang="en-US" sz="2000" dirty="0" smtClean="0">
                <a:latin typeface="Courier New" panose="02070309020205020404" pitchFamily="49" charset="0"/>
                <a:cs typeface="Courier New" panose="02070309020205020404" pitchFamily="49" charset="0"/>
              </a:rPr>
              <a:t> </a:t>
            </a:r>
            <a:r>
              <a:rPr lang="en-US" altLang="en-US" sz="2000" dirty="0" err="1" smtClean="0">
                <a:latin typeface="Courier New" panose="02070309020205020404" pitchFamily="49" charset="0"/>
                <a:cs typeface="Courier New" panose="02070309020205020404" pitchFamily="49" charset="0"/>
              </a:rPr>
              <a:t>addr</a:t>
            </a:r>
            <a:r>
              <a:rPr lang="en-US" altLang="en-US" sz="2000" dirty="0" smtClean="0">
                <a:latin typeface="Courier New" panose="02070309020205020404" pitchFamily="49" charset="0"/>
                <a:cs typeface="Courier New" panose="02070309020205020404" pitchFamily="49" charset="0"/>
              </a:rPr>
              <a:t> show</a:t>
            </a:r>
            <a:r>
              <a:rPr lang="en-US" altLang="en-US" sz="2000" dirty="0" smtClean="0"/>
              <a:t> </a:t>
            </a:r>
            <a:r>
              <a:rPr lang="en-US" altLang="en-US" dirty="0" smtClean="0"/>
              <a:t>command.</a:t>
            </a:r>
          </a:p>
          <a:p>
            <a:pPr eaLnBrk="1" hangingPunct="1"/>
            <a:r>
              <a:rPr lang="en-US" altLang="en-US" dirty="0" smtClean="0"/>
              <a:t>To find the route information for Eth0, run the </a:t>
            </a:r>
            <a:r>
              <a:rPr lang="en-US" altLang="en-US" sz="2000" dirty="0" err="1" smtClean="0">
                <a:latin typeface="Courier New" panose="02070309020205020404" pitchFamily="49" charset="0"/>
                <a:cs typeface="Courier New" panose="02070309020205020404" pitchFamily="49" charset="0"/>
              </a:rPr>
              <a:t>ip</a:t>
            </a:r>
            <a:r>
              <a:rPr lang="en-US" altLang="en-US" sz="2000" dirty="0" smtClean="0">
                <a:latin typeface="Courier New" panose="02070309020205020404" pitchFamily="49" charset="0"/>
                <a:cs typeface="Courier New" panose="02070309020205020404" pitchFamily="49" charset="0"/>
              </a:rPr>
              <a:t> route show</a:t>
            </a:r>
            <a:r>
              <a:rPr lang="en-US" altLang="en-US" dirty="0" smtClean="0"/>
              <a:t> command.</a:t>
            </a:r>
          </a:p>
          <a:p>
            <a:pPr eaLnBrk="1" hangingPunct="1"/>
            <a:r>
              <a:rPr lang="en-US" altLang="en-US" dirty="0" smtClean="0"/>
              <a:t>Support access for diagnostics is available with a connection restricted by a client-side certificate.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FC20D6-DCA1-4A3F-BB4E-2F2C067AFD99}" type="slidenum">
              <a:rPr lang="en-US">
                <a:solidFill>
                  <a:srgbClr val="A6A6A6"/>
                </a:solidFill>
                <a:latin typeface="Segoe"/>
              </a:rPr>
              <a:pPr eaLnBrk="1" hangingPunct="1"/>
              <a:t>135</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Support — Known Limitations</a:t>
            </a:r>
            <a:endParaRPr lang="en-US" dirty="0">
              <a:ea typeface="+mj-ea"/>
            </a:endParaRPr>
          </a:p>
        </p:txBody>
      </p:sp>
      <p:sp>
        <p:nvSpPr>
          <p:cNvPr id="81923" name="Content Placeholder 2"/>
          <p:cNvSpPr>
            <a:spLocks noGrp="1"/>
          </p:cNvSpPr>
          <p:nvPr>
            <p:ph idx="1"/>
          </p:nvPr>
        </p:nvSpPr>
        <p:spPr/>
        <p:txBody>
          <a:bodyPr/>
          <a:lstStyle/>
          <a:p>
            <a:pPr eaLnBrk="1" hangingPunct="1"/>
            <a:r>
              <a:rPr lang="en-US" altLang="en-US" smtClean="0"/>
              <a:t>Cannot import log files to Dimension</a:t>
            </a:r>
          </a:p>
          <a:p>
            <a:pPr eaLnBrk="1" hangingPunct="1"/>
            <a:r>
              <a:rPr lang="en-US" altLang="en-US" smtClean="0"/>
              <a:t>Certificates must use CSR</a:t>
            </a:r>
          </a:p>
          <a:p>
            <a:pPr lvl="1" eaLnBrk="1" hangingPunct="1"/>
            <a:r>
              <a:rPr lang="en-US" altLang="en-US" smtClean="0"/>
              <a:t>No external private key</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39A098-E87E-437A-8D27-B1BA20B88E45}" type="slidenum">
              <a:rPr lang="en-US">
                <a:solidFill>
                  <a:srgbClr val="A6A6A6"/>
                </a:solidFill>
                <a:latin typeface="Segoe"/>
              </a:rPr>
              <a:pPr eaLnBrk="1" hangingPunct="1"/>
              <a:t>136</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Thank You!</a:t>
            </a:r>
            <a:endParaRPr lang="en-US" dirty="0">
              <a:ea typeface="+mj-ea"/>
            </a:endParaRPr>
          </a:p>
        </p:txBody>
      </p:sp>
      <p:sp>
        <p:nvSpPr>
          <p:cNvPr id="4" name="Slide Number Placeholder 3"/>
          <p:cNvSpPr>
            <a:spLocks noGrp="1"/>
          </p:cNvSpPr>
          <p:nvPr>
            <p:ph type="sldNum" sz="quarter" idx="4294967295"/>
          </p:nvPr>
        </p:nvSpPr>
        <p:spPr>
          <a:xfrm>
            <a:off x="8551863" y="19050"/>
            <a:ext cx="592137" cy="325438"/>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0D0838-E7BB-4694-A6C0-BF8D26AC2E79}" type="slidenum">
              <a:rPr lang="en-US">
                <a:solidFill>
                  <a:srgbClr val="A6A6A6"/>
                </a:solidFill>
                <a:latin typeface="Segoe"/>
              </a:rPr>
              <a:pPr eaLnBrk="1" hangingPunct="1"/>
              <a:t>137</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Requirements</a:t>
            </a:r>
            <a:endParaRPr lang="en-US" dirty="0">
              <a:ea typeface="+mj-ea"/>
            </a:endParaRPr>
          </a:p>
        </p:txBody>
      </p:sp>
      <p:sp>
        <p:nvSpPr>
          <p:cNvPr id="17411" name="Content Placeholder 2"/>
          <p:cNvSpPr>
            <a:spLocks noGrp="1"/>
          </p:cNvSpPr>
          <p:nvPr>
            <p:ph idx="1"/>
          </p:nvPr>
        </p:nvSpPr>
        <p:spPr/>
        <p:txBody>
          <a:bodyPr/>
          <a:lstStyle/>
          <a:p>
            <a:pPr eaLnBrk="1" hangingPunct="1">
              <a:defRPr/>
            </a:pPr>
            <a:r>
              <a:rPr lang="en-US" altLang="en-US" dirty="0" smtClean="0"/>
              <a:t>WatchGuard Dimension supports these web browsers:</a:t>
            </a:r>
          </a:p>
          <a:p>
            <a:pPr lvl="1" eaLnBrk="1" hangingPunct="1">
              <a:defRPr/>
            </a:pPr>
            <a:r>
              <a:rPr lang="en-US" altLang="en-US" dirty="0" smtClean="0"/>
              <a:t>Firefox v22 and higher</a:t>
            </a:r>
          </a:p>
          <a:p>
            <a:pPr lvl="1" eaLnBrk="1" hangingPunct="1">
              <a:defRPr/>
            </a:pPr>
            <a:r>
              <a:rPr lang="en-US" altLang="en-US" dirty="0" smtClean="0"/>
              <a:t>Internet Explorer 9 and </a:t>
            </a:r>
            <a:r>
              <a:rPr lang="en-US" altLang="en-US" dirty="0"/>
              <a:t>higher</a:t>
            </a:r>
            <a:endParaRPr lang="en-US" altLang="en-US" dirty="0" smtClean="0"/>
          </a:p>
          <a:p>
            <a:pPr lvl="1" eaLnBrk="1" hangingPunct="1">
              <a:defRPr/>
            </a:pPr>
            <a:r>
              <a:rPr lang="en-US" altLang="en-US" dirty="0" smtClean="0"/>
              <a:t>Safari 5 and later</a:t>
            </a:r>
          </a:p>
          <a:p>
            <a:pPr lvl="1" eaLnBrk="1" hangingPunct="1">
              <a:defRPr/>
            </a:pPr>
            <a:r>
              <a:rPr lang="en-US" altLang="en-US" dirty="0" smtClean="0"/>
              <a:t>Safari on iOS 6 and </a:t>
            </a:r>
            <a:r>
              <a:rPr lang="en-US" altLang="en-US" dirty="0"/>
              <a:t>higher</a:t>
            </a:r>
            <a:endParaRPr lang="en-US" altLang="en-US" dirty="0" smtClean="0"/>
          </a:p>
          <a:p>
            <a:pPr lvl="1" eaLnBrk="1" hangingPunct="1">
              <a:defRPr/>
            </a:pPr>
            <a:r>
              <a:rPr lang="en-US" altLang="en-US" dirty="0" smtClean="0"/>
              <a:t>Chrome v29 and </a:t>
            </a:r>
            <a:r>
              <a:rPr lang="en-US" altLang="en-US" dirty="0"/>
              <a:t>higher</a:t>
            </a:r>
            <a:endParaRPr lang="en-US" altLang="en-US" dirty="0" smtClean="0"/>
          </a:p>
          <a:p>
            <a:pPr marL="457200" lvl="1" indent="0" eaLnBrk="1" hangingPunct="1">
              <a:spcBef>
                <a:spcPts val="600"/>
              </a:spcBef>
              <a:buFont typeface="Arial" panose="020B0604020202020204" pitchFamily="34" charset="0"/>
              <a:buNone/>
              <a:defRPr/>
            </a:pPr>
            <a:r>
              <a:rPr lang="en-US" altLang="en-US" sz="1400" b="1" i="1" dirty="0" smtClean="0">
                <a:solidFill>
                  <a:srgbClr val="C00000"/>
                </a:solidFill>
              </a:rPr>
              <a:t>Note:</a:t>
            </a:r>
            <a:r>
              <a:rPr lang="en-US" altLang="en-US" sz="1400" i="1" dirty="0" smtClean="0"/>
              <a:t> The Dimension FireWatch feature requires browser versions that support HTML5.</a:t>
            </a:r>
          </a:p>
          <a:p>
            <a:pPr eaLnBrk="1" hangingPunct="1">
              <a:defRPr/>
            </a:pPr>
            <a:r>
              <a:rPr lang="en-US" altLang="en-US" dirty="0" smtClean="0"/>
              <a:t>You should be able to successfully use WatchGuard Dimension on most mobile phone and tablet devices.</a:t>
            </a:r>
          </a:p>
          <a:p>
            <a:pPr eaLnBrk="1" hangingPunct="1">
              <a:defRPr/>
            </a:pPr>
            <a:r>
              <a:rPr lang="en-US" altLang="en-US" dirty="0" smtClean="0"/>
              <a:t>Connect to Dimension in a web browser at </a:t>
            </a:r>
            <a:r>
              <a:rPr lang="en-US" altLang="en-US" i="1" dirty="0" smtClean="0"/>
              <a:t>https://&lt;dimension-IP-address&gt;</a:t>
            </a:r>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FC39B7-CB13-41DC-91AF-88D38EAA45A8}" type="slidenum">
              <a:rPr lang="en-US">
                <a:solidFill>
                  <a:srgbClr val="A6A6A6"/>
                </a:solidFill>
                <a:latin typeface="Segoe"/>
              </a:rPr>
              <a:pPr eaLnBrk="1" hangingPunct="1"/>
              <a:t>14</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WatchGuard Dimension Setup Wizard</a:t>
            </a:r>
            <a:endParaRPr lang="en-US" dirty="0">
              <a:ea typeface="+mj-ea"/>
            </a:endParaRPr>
          </a:p>
        </p:txBody>
      </p:sp>
      <p:sp>
        <p:nvSpPr>
          <p:cNvPr id="18435" name="Content Placeholder 2"/>
          <p:cNvSpPr>
            <a:spLocks noGrp="1"/>
          </p:cNvSpPr>
          <p:nvPr>
            <p:ph idx="1"/>
          </p:nvPr>
        </p:nvSpPr>
        <p:spPr/>
        <p:txBody>
          <a:bodyPr/>
          <a:lstStyle/>
          <a:p>
            <a:r>
              <a:rPr lang="en-US" altLang="en-US" dirty="0" smtClean="0"/>
              <a:t>Accept the security</a:t>
            </a:r>
            <a:br>
              <a:rPr lang="en-US" altLang="en-US" dirty="0" smtClean="0"/>
            </a:br>
            <a:r>
              <a:rPr lang="en-US" altLang="en-US" dirty="0" smtClean="0"/>
              <a:t>warning to continue </a:t>
            </a:r>
            <a:br>
              <a:rPr lang="en-US" altLang="en-US" dirty="0" smtClean="0"/>
            </a:br>
            <a:r>
              <a:rPr lang="en-US" altLang="en-US" dirty="0" smtClean="0"/>
              <a:t>to connect to Dimension.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D917CA-1CD4-4617-8811-670E112D7F99}" type="slidenum">
              <a:rPr lang="en-US">
                <a:solidFill>
                  <a:srgbClr val="A6A6A6"/>
                </a:solidFill>
                <a:latin typeface="Segoe"/>
              </a:rPr>
              <a:pPr eaLnBrk="1" hangingPunct="1"/>
              <a:t>15</a:t>
            </a:fld>
            <a:endParaRPr lang="en-US">
              <a:solidFill>
                <a:srgbClr val="A6A6A6"/>
              </a:solidFill>
              <a:latin typeface="Segoe"/>
            </a:endParaRPr>
          </a:p>
        </p:txBody>
      </p:sp>
      <p:pic>
        <p:nvPicPr>
          <p:cNvPr id="18438"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93338"/>
            <a:ext cx="4828509" cy="394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WatchGuard Dimension </a:t>
            </a:r>
            <a:r>
              <a:rPr lang="en-US" dirty="0" smtClean="0">
                <a:ea typeface="+mj-ea"/>
              </a:rPr>
              <a:t>Setup Wizard</a:t>
            </a:r>
            <a:endParaRPr lang="en-US" dirty="0">
              <a:ea typeface="+mj-ea"/>
            </a:endParaRPr>
          </a:p>
        </p:txBody>
      </p:sp>
      <p:sp>
        <p:nvSpPr>
          <p:cNvPr id="19461" name="Content Placeholder 2"/>
          <p:cNvSpPr>
            <a:spLocks noGrp="1"/>
          </p:cNvSpPr>
          <p:nvPr>
            <p:ph idx="1"/>
          </p:nvPr>
        </p:nvSpPr>
        <p:spPr/>
        <p:txBody>
          <a:bodyPr/>
          <a:lstStyle/>
          <a:p>
            <a:pPr eaLnBrk="1" hangingPunct="1"/>
            <a:r>
              <a:rPr lang="en-US" altLang="en-US" smtClean="0"/>
              <a:t>Log in with these </a:t>
            </a:r>
            <a:br>
              <a:rPr lang="en-US" altLang="en-US" smtClean="0"/>
            </a:br>
            <a:r>
              <a:rPr lang="en-US" altLang="en-US" smtClean="0"/>
              <a:t>credentials:</a:t>
            </a:r>
          </a:p>
          <a:p>
            <a:pPr lvl="1" eaLnBrk="1" hangingPunct="1"/>
            <a:r>
              <a:rPr lang="en-US" altLang="en-US" b="1" smtClean="0"/>
              <a:t>User Name </a:t>
            </a:r>
            <a:r>
              <a:rPr lang="en-US" altLang="en-US" smtClean="0"/>
              <a:t>— admin</a:t>
            </a:r>
          </a:p>
          <a:p>
            <a:pPr lvl="1" eaLnBrk="1" hangingPunct="1"/>
            <a:r>
              <a:rPr lang="en-US" altLang="en-US" b="1" smtClean="0"/>
              <a:t>Password</a:t>
            </a:r>
            <a:r>
              <a:rPr lang="en-US" altLang="en-US" smtClean="0"/>
              <a:t> — readwrite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ED82C6-F42C-4033-8308-4FDC8C3E5E0F}" type="slidenum">
              <a:rPr lang="en-US">
                <a:solidFill>
                  <a:srgbClr val="A6A6A6"/>
                </a:solidFill>
                <a:latin typeface="Segoe"/>
              </a:rPr>
              <a:pPr eaLnBrk="1" hangingPunct="1"/>
              <a:t>16</a:t>
            </a:fld>
            <a:endParaRPr lang="en-US">
              <a:solidFill>
                <a:srgbClr val="A6A6A6"/>
              </a:solidFill>
              <a:latin typeface="Segoe"/>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Lst>
          </a:blip>
          <a:stretch>
            <a:fillRect/>
          </a:stretch>
        </p:blipFill>
        <p:spPr>
          <a:xfrm>
            <a:off x="4114800" y="1204913"/>
            <a:ext cx="4870041" cy="365645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WatchGuard Dimension Setup Wizard</a:t>
            </a:r>
            <a:endParaRPr lang="en-US" dirty="0"/>
          </a:p>
        </p:txBody>
      </p:sp>
      <p:sp>
        <p:nvSpPr>
          <p:cNvPr id="20483" name="Content Placeholder 2"/>
          <p:cNvSpPr>
            <a:spLocks noGrp="1"/>
          </p:cNvSpPr>
          <p:nvPr>
            <p:ph idx="1"/>
          </p:nvPr>
        </p:nvSpPr>
        <p:spPr/>
        <p:txBody>
          <a:bodyPr/>
          <a:lstStyle/>
          <a:p>
            <a:r>
              <a:rPr lang="en-US" altLang="en-US" dirty="0" smtClean="0"/>
              <a:t>Make sure you have this information before you start the Dimension Setup Wizard:</a:t>
            </a:r>
          </a:p>
          <a:p>
            <a:pPr lvl="1"/>
            <a:r>
              <a:rPr lang="en-US" altLang="en-US" dirty="0" smtClean="0"/>
              <a:t>Host name</a:t>
            </a:r>
          </a:p>
          <a:p>
            <a:pPr lvl="1"/>
            <a:r>
              <a:rPr lang="en-US" altLang="en-US" dirty="0" smtClean="0"/>
              <a:t>IPv4 address and settings for the Eth0 interface</a:t>
            </a:r>
          </a:p>
          <a:p>
            <a:pPr lvl="1"/>
            <a:r>
              <a:rPr lang="en-US" altLang="en-US" dirty="0" smtClean="0"/>
              <a:t>Administrator passphrase</a:t>
            </a:r>
          </a:p>
          <a:p>
            <a:pPr lvl="1"/>
            <a:r>
              <a:rPr lang="en-US" altLang="en-US" dirty="0" smtClean="0"/>
              <a:t>Log Encryption Key</a:t>
            </a:r>
          </a:p>
          <a:p>
            <a:endParaRPr lang="en-US" altLang="en-US" dirty="0" smtClean="0"/>
          </a:p>
          <a:p>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0A07CD-5057-4EC9-B299-8FA7589259BE}" type="slidenum">
              <a:rPr lang="en-US" smtClean="0"/>
              <a:pPr/>
              <a:t>17</a:t>
            </a:fld>
            <a:endParaRPr lang="en-US"/>
          </a:p>
        </p:txBody>
      </p:sp>
      <p:pic>
        <p:nvPicPr>
          <p:cNvPr id="9" name="Picture 8"/>
          <p:cNvPicPr>
            <a:picLocks noChangeAspect="1"/>
          </p:cNvPicPr>
          <p:nvPr/>
        </p:nvPicPr>
        <p:blipFill>
          <a:blip r:embed="rId2"/>
          <a:stretch>
            <a:fillRect/>
          </a:stretch>
        </p:blipFill>
        <p:spPr>
          <a:xfrm>
            <a:off x="4114800" y="1204913"/>
            <a:ext cx="4754914" cy="407314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WatchGuard Dimension </a:t>
            </a:r>
            <a:r>
              <a:rPr lang="en-US" dirty="0" smtClean="0"/>
              <a:t>Setup Wizard</a:t>
            </a:r>
            <a:endParaRPr lang="en-US" dirty="0"/>
          </a:p>
        </p:txBody>
      </p:sp>
      <p:sp>
        <p:nvSpPr>
          <p:cNvPr id="21507" name="Content Placeholder 2"/>
          <p:cNvSpPr>
            <a:spLocks noGrp="1"/>
          </p:cNvSpPr>
          <p:nvPr>
            <p:ph idx="1"/>
          </p:nvPr>
        </p:nvSpPr>
        <p:spPr/>
        <p:txBody>
          <a:bodyPr/>
          <a:lstStyle/>
          <a:p>
            <a:r>
              <a:rPr lang="en-US" altLang="en-US" dirty="0" smtClean="0"/>
              <a:t>Specify the host name for Dimension</a:t>
            </a:r>
          </a:p>
          <a:p>
            <a:r>
              <a:rPr lang="en-US" altLang="en-US" dirty="0" smtClean="0"/>
              <a:t>Select the IP address method: </a:t>
            </a:r>
          </a:p>
          <a:p>
            <a:pPr lvl="1"/>
            <a:r>
              <a:rPr lang="en-US" altLang="en-US" dirty="0" smtClean="0"/>
              <a:t>Static</a:t>
            </a:r>
          </a:p>
          <a:p>
            <a:pPr lvl="1"/>
            <a:r>
              <a:rPr lang="en-US" altLang="en-US" dirty="0" smtClean="0"/>
              <a:t>DHCP</a:t>
            </a:r>
          </a:p>
          <a:p>
            <a:r>
              <a:rPr lang="en-US" altLang="en-US" dirty="0" smtClean="0"/>
              <a:t>For a static IP address, we recommend that you specify an IPv4 address.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5D089F-91C4-461F-9B8A-0E5E403796EA}" type="slidenum">
              <a:rPr lang="en-US">
                <a:solidFill>
                  <a:srgbClr val="A6A6A6"/>
                </a:solidFill>
                <a:latin typeface="Segoe"/>
              </a:rPr>
              <a:pPr eaLnBrk="1" hangingPunct="1"/>
              <a:t>18</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14798" y="1204915"/>
            <a:ext cx="4754880" cy="40731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WatchGuard Dimension Setup Wizard</a:t>
            </a:r>
            <a:endParaRPr lang="en-US" dirty="0"/>
          </a:p>
        </p:txBody>
      </p:sp>
      <p:sp>
        <p:nvSpPr>
          <p:cNvPr id="21507" name="Content Placeholder 2"/>
          <p:cNvSpPr>
            <a:spLocks noGrp="1"/>
          </p:cNvSpPr>
          <p:nvPr>
            <p:ph idx="1"/>
          </p:nvPr>
        </p:nvSpPr>
        <p:spPr/>
        <p:txBody>
          <a:bodyPr/>
          <a:lstStyle/>
          <a:p>
            <a:r>
              <a:rPr lang="en-US" altLang="en-US" dirty="0" smtClean="0"/>
              <a:t>Select the location of the Dimension database:</a:t>
            </a:r>
          </a:p>
          <a:p>
            <a:pPr lvl="1"/>
            <a:r>
              <a:rPr lang="en-US" altLang="en-US" dirty="0" smtClean="0"/>
              <a:t>Built-in</a:t>
            </a:r>
          </a:p>
          <a:p>
            <a:pPr lvl="1"/>
            <a:r>
              <a:rPr lang="en-US" altLang="en-US" dirty="0" smtClean="0"/>
              <a:t>External</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5D089F-91C4-461F-9B8A-0E5E403796EA}" type="slidenum">
              <a:rPr lang="en-US">
                <a:solidFill>
                  <a:srgbClr val="A6A6A6"/>
                </a:solidFill>
                <a:latin typeface="Segoe"/>
              </a:rPr>
              <a:pPr eaLnBrk="1" hangingPunct="1"/>
              <a:t>19</a:t>
            </a:fld>
            <a:endParaRPr lang="en-US">
              <a:solidFill>
                <a:srgbClr val="A6A6A6"/>
              </a:solidFill>
              <a:latin typeface="Segoe"/>
            </a:endParaRPr>
          </a:p>
        </p:txBody>
      </p:sp>
      <p:pic>
        <p:nvPicPr>
          <p:cNvPr id="8" name="Picture 7"/>
          <p:cNvPicPr>
            <a:picLocks noChangeAspect="1"/>
          </p:cNvPicPr>
          <p:nvPr/>
        </p:nvPicPr>
        <p:blipFill>
          <a:blip r:embed="rId2"/>
          <a:stretch>
            <a:fillRect/>
          </a:stretch>
        </p:blipFill>
        <p:spPr>
          <a:xfrm>
            <a:off x="4572000" y="1204913"/>
            <a:ext cx="4372140" cy="3882249"/>
          </a:xfrm>
          <a:prstGeom prst="rect">
            <a:avLst/>
          </a:prstGeom>
        </p:spPr>
      </p:pic>
      <p:pic>
        <p:nvPicPr>
          <p:cNvPr id="9" name="Picture 8"/>
          <p:cNvPicPr>
            <a:picLocks noChangeAspect="1"/>
          </p:cNvPicPr>
          <p:nvPr/>
        </p:nvPicPr>
        <p:blipFill>
          <a:blip r:embed="rId3"/>
          <a:stretch>
            <a:fillRect/>
          </a:stretch>
        </p:blipFill>
        <p:spPr>
          <a:xfrm>
            <a:off x="2858762" y="2878368"/>
            <a:ext cx="4058919" cy="3604124"/>
          </a:xfrm>
          <a:prstGeom prst="rect">
            <a:avLst/>
          </a:prstGeom>
        </p:spPr>
      </p:pic>
      <p:sp>
        <p:nvSpPr>
          <p:cNvPr id="10" name="Rounded Rectangle 9"/>
          <p:cNvSpPr/>
          <p:nvPr/>
        </p:nvSpPr>
        <p:spPr>
          <a:xfrm>
            <a:off x="5539270" y="2283002"/>
            <a:ext cx="2235836" cy="28448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753476" y="3893738"/>
            <a:ext cx="2196935" cy="204329"/>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794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 to Dimension</a:t>
            </a:r>
            <a:endParaRPr lang="en-US" dirty="0"/>
          </a:p>
        </p:txBody>
      </p:sp>
      <p:sp>
        <p:nvSpPr>
          <p:cNvPr id="8195" name="Content Placeholder 2"/>
          <p:cNvSpPr>
            <a:spLocks noGrp="1"/>
          </p:cNvSpPr>
          <p:nvPr>
            <p:ph sz="half" idx="2"/>
          </p:nvPr>
        </p:nvSpPr>
        <p:spPr>
          <a:xfrm>
            <a:off x="457199" y="1265274"/>
            <a:ext cx="5679553" cy="4860889"/>
          </a:xfrm>
        </p:spPr>
        <p:txBody>
          <a:bodyPr/>
          <a:lstStyle/>
          <a:p>
            <a:pPr>
              <a:spcBef>
                <a:spcPts val="1200"/>
              </a:spcBef>
            </a:pPr>
            <a:r>
              <a:rPr lang="en-US" altLang="en-US" dirty="0" smtClean="0"/>
              <a:t>What is WatchGuard Dimension?</a:t>
            </a:r>
          </a:p>
          <a:p>
            <a:pPr>
              <a:spcBef>
                <a:spcPts val="1200"/>
              </a:spcBef>
            </a:pPr>
            <a:r>
              <a:rPr lang="en-US" altLang="en-US" dirty="0" smtClean="0"/>
              <a:t>Deploy WatchGuard Dimension</a:t>
            </a:r>
          </a:p>
          <a:p>
            <a:pPr>
              <a:spcBef>
                <a:spcPts val="1200"/>
              </a:spcBef>
            </a:pPr>
            <a:r>
              <a:rPr lang="en-US" altLang="en-US" dirty="0" smtClean="0"/>
              <a:t>Set Up WatchGuard Dimension</a:t>
            </a:r>
          </a:p>
          <a:p>
            <a:pPr>
              <a:spcBef>
                <a:spcPts val="1200"/>
              </a:spcBef>
            </a:pPr>
            <a:r>
              <a:rPr lang="en-US" altLang="en-US" dirty="0" smtClean="0"/>
              <a:t>Configure WatchGuard Dimension</a:t>
            </a:r>
          </a:p>
          <a:p>
            <a:pPr>
              <a:spcBef>
                <a:spcPts val="1200"/>
              </a:spcBef>
            </a:pPr>
            <a:r>
              <a:rPr lang="en-US" altLang="en-US" dirty="0" smtClean="0"/>
              <a:t>Use WatchGuard Dimension</a:t>
            </a:r>
          </a:p>
          <a:p>
            <a:pPr>
              <a:spcBef>
                <a:spcPts val="1200"/>
              </a:spcBef>
            </a:pPr>
            <a:r>
              <a:rPr lang="en-US" altLang="en-US" dirty="0" smtClean="0"/>
              <a:t>Support WatchGuard Dimension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ADDC57-5315-46F4-83D9-1B477B564AE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WatchGuard Dimension Setup Wizard</a:t>
            </a:r>
            <a:endParaRPr lang="en-US" dirty="0"/>
          </a:p>
        </p:txBody>
      </p:sp>
      <p:sp>
        <p:nvSpPr>
          <p:cNvPr id="3" name="Content Placeholder 2"/>
          <p:cNvSpPr>
            <a:spLocks noGrp="1"/>
          </p:cNvSpPr>
          <p:nvPr>
            <p:ph idx="1"/>
          </p:nvPr>
        </p:nvSpPr>
        <p:spPr/>
        <p:txBody>
          <a:bodyPr/>
          <a:lstStyle/>
          <a:p>
            <a:r>
              <a:rPr lang="en-US" dirty="0" smtClean="0"/>
              <a:t>Specify whether Dimension has a public IP address or if it is behind a NAT device (such as a gateway Firebox)</a:t>
            </a:r>
          </a:p>
          <a:p>
            <a:endParaRPr lang="en-US" dirty="0"/>
          </a:p>
        </p:txBody>
      </p:sp>
      <p:sp>
        <p:nvSpPr>
          <p:cNvPr id="5" name="Slide Number Placeholder 4"/>
          <p:cNvSpPr>
            <a:spLocks noGrp="1"/>
          </p:cNvSpPr>
          <p:nvPr>
            <p:ph type="sldNum" sz="quarter" idx="10"/>
          </p:nvPr>
        </p:nvSpPr>
        <p:spPr/>
        <p:txBody>
          <a:bodyPr/>
          <a:lstStyle/>
          <a:p>
            <a:fld id="{DA35834D-6057-4A92-882D-70BEB48AEA01}" type="slidenum">
              <a:rPr lang="en-US" smtClean="0"/>
              <a:pPr/>
              <a:t>20</a:t>
            </a:fld>
            <a:endParaRPr lang="en-US"/>
          </a:p>
        </p:txBody>
      </p:sp>
      <p:pic>
        <p:nvPicPr>
          <p:cNvPr id="6" name="Picture 5"/>
          <p:cNvPicPr>
            <a:picLocks noChangeAspect="1"/>
          </p:cNvPicPr>
          <p:nvPr/>
        </p:nvPicPr>
        <p:blipFill>
          <a:blip r:embed="rId2"/>
          <a:stretch>
            <a:fillRect/>
          </a:stretch>
        </p:blipFill>
        <p:spPr>
          <a:xfrm>
            <a:off x="4551679" y="1204913"/>
            <a:ext cx="4246277" cy="3770489"/>
          </a:xfrm>
          <a:prstGeom prst="rect">
            <a:avLst/>
          </a:prstGeom>
        </p:spPr>
      </p:pic>
      <p:pic>
        <p:nvPicPr>
          <p:cNvPr id="7" name="Picture 6"/>
          <p:cNvPicPr>
            <a:picLocks noChangeAspect="1"/>
          </p:cNvPicPr>
          <p:nvPr/>
        </p:nvPicPr>
        <p:blipFill>
          <a:blip r:embed="rId3"/>
          <a:stretch>
            <a:fillRect/>
          </a:stretch>
        </p:blipFill>
        <p:spPr>
          <a:xfrm>
            <a:off x="3625705" y="2841253"/>
            <a:ext cx="4058285" cy="3603561"/>
          </a:xfrm>
          <a:prstGeom prst="rect">
            <a:avLst/>
          </a:prstGeom>
        </p:spPr>
      </p:pic>
      <p:sp>
        <p:nvSpPr>
          <p:cNvPr id="8" name="Rounded Rectangle 7"/>
          <p:cNvSpPr/>
          <p:nvPr/>
        </p:nvSpPr>
        <p:spPr>
          <a:xfrm>
            <a:off x="5262276" y="2435466"/>
            <a:ext cx="1737360" cy="203136"/>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239751" y="4192469"/>
            <a:ext cx="2586355" cy="118872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21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WatchGuard Dimension Setup Wizard</a:t>
            </a:r>
            <a:endParaRPr lang="en-US" dirty="0"/>
          </a:p>
        </p:txBody>
      </p:sp>
      <p:sp>
        <p:nvSpPr>
          <p:cNvPr id="22531" name="Content Placeholder 2"/>
          <p:cNvSpPr>
            <a:spLocks noGrp="1"/>
          </p:cNvSpPr>
          <p:nvPr>
            <p:ph idx="1"/>
          </p:nvPr>
        </p:nvSpPr>
        <p:spPr/>
        <p:txBody>
          <a:bodyPr/>
          <a:lstStyle/>
          <a:p>
            <a:r>
              <a:rPr lang="en-US" altLang="en-US" dirty="0" smtClean="0"/>
              <a:t>Set the </a:t>
            </a:r>
            <a:r>
              <a:rPr lang="en-US" altLang="en-US" i="1" dirty="0" smtClean="0"/>
              <a:t>Administrator Passphrase</a:t>
            </a:r>
            <a:r>
              <a:rPr lang="en-US" altLang="en-US" dirty="0" smtClean="0"/>
              <a:t> to use to connect to Dimension and manage the Dimension server. </a:t>
            </a:r>
          </a:p>
          <a:p>
            <a:r>
              <a:rPr lang="en-US" altLang="en-US" dirty="0" smtClean="0"/>
              <a:t>The </a:t>
            </a:r>
            <a:r>
              <a:rPr lang="en-US" altLang="en-US" i="1" dirty="0" smtClean="0"/>
              <a:t>Administrator Passphrase</a:t>
            </a:r>
            <a:r>
              <a:rPr lang="en-US" altLang="en-US" dirty="0" smtClean="0"/>
              <a:t> must have a minimum of 8 characters.</a:t>
            </a:r>
          </a:p>
          <a:p>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6B41F6-B679-4987-B16B-224D41CF5E96}" type="slidenum">
              <a:rPr lang="en-US" smtClean="0"/>
              <a:pPr/>
              <a:t>21</a:t>
            </a:fld>
            <a:endParaRPr lang="en-US"/>
          </a:p>
        </p:txBody>
      </p:sp>
      <p:pic>
        <p:nvPicPr>
          <p:cNvPr id="9" name="Picture 8"/>
          <p:cNvPicPr>
            <a:picLocks noChangeAspect="1"/>
          </p:cNvPicPr>
          <p:nvPr/>
        </p:nvPicPr>
        <p:blipFill>
          <a:blip r:embed="rId2"/>
          <a:stretch>
            <a:fillRect/>
          </a:stretch>
        </p:blipFill>
        <p:spPr>
          <a:xfrm>
            <a:off x="4114800" y="1204913"/>
            <a:ext cx="4754880" cy="422210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WatchGuard Dimension </a:t>
            </a:r>
            <a:r>
              <a:rPr lang="en-US" dirty="0" smtClean="0">
                <a:ea typeface="+mj-ea"/>
              </a:rPr>
              <a:t>Setup Wizard</a:t>
            </a:r>
            <a:endParaRPr lang="en-US" dirty="0">
              <a:ea typeface="+mj-ea"/>
            </a:endParaRPr>
          </a:p>
        </p:txBody>
      </p:sp>
      <p:sp>
        <p:nvSpPr>
          <p:cNvPr id="23557" name="Content Placeholder 2"/>
          <p:cNvSpPr>
            <a:spLocks noGrp="1"/>
          </p:cNvSpPr>
          <p:nvPr>
            <p:ph idx="1"/>
          </p:nvPr>
        </p:nvSpPr>
        <p:spPr/>
        <p:txBody>
          <a:bodyPr/>
          <a:lstStyle/>
          <a:p>
            <a:pPr eaLnBrk="1" hangingPunct="1"/>
            <a:r>
              <a:rPr lang="en-US" altLang="en-US" dirty="0" smtClean="0"/>
              <a:t>Set the Log Encryption Key.</a:t>
            </a:r>
          </a:p>
          <a:p>
            <a:pPr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E9A4D2-FB7D-445D-89FF-34C9BC46272B}" type="slidenum">
              <a:rPr lang="en-US">
                <a:solidFill>
                  <a:srgbClr val="A6A6A6"/>
                </a:solidFill>
                <a:latin typeface="Segoe"/>
              </a:rPr>
              <a:pPr eaLnBrk="1" hangingPunct="1"/>
              <a:t>22</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14800" y="1204913"/>
            <a:ext cx="4754880" cy="422210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WatchGuard Dimension </a:t>
            </a:r>
            <a:r>
              <a:rPr lang="en-US" dirty="0" smtClean="0">
                <a:ea typeface="+mj-ea"/>
              </a:rPr>
              <a:t>Setup Wizard</a:t>
            </a:r>
            <a:endParaRPr lang="en-US" dirty="0">
              <a:ea typeface="+mj-ea"/>
            </a:endParaRPr>
          </a:p>
        </p:txBody>
      </p:sp>
      <p:sp>
        <p:nvSpPr>
          <p:cNvPr id="23557" name="Content Placeholder 2"/>
          <p:cNvSpPr>
            <a:spLocks noGrp="1"/>
          </p:cNvSpPr>
          <p:nvPr>
            <p:ph idx="1"/>
          </p:nvPr>
        </p:nvSpPr>
        <p:spPr/>
        <p:txBody>
          <a:bodyPr/>
          <a:lstStyle/>
          <a:p>
            <a:pPr eaLnBrk="1" hangingPunct="1"/>
            <a:r>
              <a:rPr lang="en-US" altLang="en-US" dirty="0" smtClean="0"/>
              <a:t>Review and confirm your settings for Dimension.</a:t>
            </a:r>
          </a:p>
          <a:p>
            <a:pPr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E9A4D2-FB7D-445D-89FF-34C9BC46272B}" type="slidenum">
              <a:rPr lang="en-US">
                <a:solidFill>
                  <a:srgbClr val="A6A6A6"/>
                </a:solidFill>
                <a:latin typeface="Segoe"/>
              </a:rPr>
              <a:pPr eaLnBrk="1" hangingPunct="1"/>
              <a:t>23</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114800" y="1204913"/>
            <a:ext cx="4754880" cy="4222105"/>
          </a:xfrm>
          <a:prstGeom prst="rect">
            <a:avLst/>
          </a:prstGeom>
        </p:spPr>
      </p:pic>
    </p:spTree>
    <p:extLst>
      <p:ext uri="{BB962C8B-B14F-4D97-AF65-F5344CB8AC3E}">
        <p14:creationId xmlns:p14="http://schemas.microsoft.com/office/powerpoint/2010/main" val="3535790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Send Log Messages to Dimension</a:t>
            </a:r>
            <a:endParaRPr lang="en-US" dirty="0">
              <a:ea typeface="+mj-ea"/>
            </a:endParaRPr>
          </a:p>
        </p:txBody>
      </p:sp>
      <p:sp>
        <p:nvSpPr>
          <p:cNvPr id="24579" name="Content Placeholder 2"/>
          <p:cNvSpPr>
            <a:spLocks noGrp="1"/>
          </p:cNvSpPr>
          <p:nvPr>
            <p:ph idx="1"/>
          </p:nvPr>
        </p:nvSpPr>
        <p:spPr/>
        <p:txBody>
          <a:bodyPr/>
          <a:lstStyle/>
          <a:p>
            <a:pPr eaLnBrk="1" hangingPunct="1"/>
            <a:r>
              <a:rPr lang="en-US" altLang="en-US" dirty="0" smtClean="0"/>
              <a:t>WatchGuard Dimension can accept log messages and generate reports for any Firebox that runs Fireware OS. </a:t>
            </a:r>
          </a:p>
          <a:p>
            <a:pPr eaLnBrk="1" hangingPunct="1"/>
            <a:r>
              <a:rPr lang="en-US" altLang="en-US" dirty="0" smtClean="0"/>
              <a:t>WatchGuard Dimension can also accept log messages from a WatchGuard Management Server or Quarantine Server.</a:t>
            </a:r>
          </a:p>
          <a:p>
            <a:pPr lvl="1" eaLnBrk="1" hangingPunct="1"/>
            <a:r>
              <a:rPr lang="en-US" altLang="en-US" dirty="0" smtClean="0"/>
              <a:t>When you configure the WatchGuard Log Server settings for your Firebox, specify the IP address and Encryption Key for your instance of Dimension. </a:t>
            </a:r>
          </a:p>
          <a:p>
            <a:pPr lvl="1" eaLnBrk="1" hangingPunct="1"/>
            <a:r>
              <a:rPr lang="en-US" altLang="en-US" dirty="0" smtClean="0"/>
              <a:t>On WatchGuard servers, use the same IP address and Encryption Key in the Logging settings.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238151-317E-483B-B107-2F1388907C4A}" type="slidenum">
              <a:rPr lang="en-US">
                <a:solidFill>
                  <a:srgbClr val="A6A6A6"/>
                </a:solidFill>
                <a:latin typeface="Segoe"/>
              </a:rPr>
              <a:pPr eaLnBrk="1" hangingPunct="1"/>
              <a:t>24</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Send Log Messages to Dimension</a:t>
            </a:r>
            <a:endParaRPr lang="en-US" dirty="0">
              <a:ea typeface="+mj-ea"/>
            </a:endParaRPr>
          </a:p>
        </p:txBody>
      </p:sp>
      <p:sp>
        <p:nvSpPr>
          <p:cNvPr id="24579" name="Content Placeholder 2"/>
          <p:cNvSpPr>
            <a:spLocks noGrp="1"/>
          </p:cNvSpPr>
          <p:nvPr>
            <p:ph idx="1"/>
          </p:nvPr>
        </p:nvSpPr>
        <p:spPr/>
        <p:txBody>
          <a:bodyPr/>
          <a:lstStyle/>
          <a:p>
            <a:pPr eaLnBrk="1" hangingPunct="1"/>
            <a:r>
              <a:rPr lang="en-US" altLang="en-US" dirty="0" smtClean="0"/>
              <a:t>In some environments, you might use NAT for the HTTPS and WatchGuard logging connections through your Firebox. This changes the IP address you use to connect to WatchGuard Dimension and where you send WatchGuard logging connections.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238151-317E-483B-B107-2F1388907C4A}" type="slidenum">
              <a:rPr lang="en-US">
                <a:solidFill>
                  <a:srgbClr val="A6A6A6"/>
                </a:solidFill>
                <a:latin typeface="Segoe"/>
              </a:rPr>
              <a:pPr eaLnBrk="1" hangingPunct="1"/>
              <a:t>25</a:t>
            </a:fld>
            <a:endParaRPr lang="en-US">
              <a:solidFill>
                <a:srgbClr val="A6A6A6"/>
              </a:solidFill>
              <a:latin typeface="Segoe"/>
            </a:endParaRPr>
          </a:p>
        </p:txBody>
      </p:sp>
    </p:spTree>
    <p:extLst>
      <p:ext uri="{BB962C8B-B14F-4D97-AF65-F5344CB8AC3E}">
        <p14:creationId xmlns:p14="http://schemas.microsoft.com/office/powerpoint/2010/main" val="3798747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Log Messages to Dimension</a:t>
            </a:r>
            <a:endParaRPr 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5394B7-2CF9-44AA-809D-6E54EA29AA4B}" type="slidenum">
              <a:rPr lang="en-US" smtClean="0"/>
              <a:pPr/>
              <a:t>26</a:t>
            </a:fld>
            <a:endParaRPr lang="en-US"/>
          </a:p>
        </p:txBody>
      </p:sp>
      <p:graphicFrame>
        <p:nvGraphicFramePr>
          <p:cNvPr id="12" name="Content Placeholder 3"/>
          <p:cNvGraphicFramePr>
            <a:graphicFrameLocks/>
          </p:cNvGraphicFramePr>
          <p:nvPr>
            <p:extLst>
              <p:ext uri="{D42A27DB-BD31-4B8C-83A1-F6EECF244321}">
                <p14:modId xmlns:p14="http://schemas.microsoft.com/office/powerpoint/2010/main" val="2741366157"/>
              </p:ext>
            </p:extLst>
          </p:nvPr>
        </p:nvGraphicFramePr>
        <p:xfrm>
          <a:off x="534988" y="972475"/>
          <a:ext cx="8400668" cy="5157445"/>
        </p:xfrm>
        <a:graphic>
          <a:graphicData uri="http://schemas.openxmlformats.org/drawingml/2006/table">
            <a:tbl>
              <a:tblPr firstRow="1" firstCol="1" bandRow="1"/>
              <a:tblGrid>
                <a:gridCol w="2879544"/>
                <a:gridCol w="2164465"/>
                <a:gridCol w="3356659"/>
              </a:tblGrid>
              <a:tr h="32461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Enable Logging</a:t>
                      </a:r>
                      <a:r>
                        <a:rPr lang="en-US" sz="900" baseline="0" dirty="0" smtClean="0">
                          <a:effectLst/>
                          <a:latin typeface="+mn-lt"/>
                        </a:rPr>
                        <a:t> For…</a:t>
                      </a:r>
                      <a:endParaRPr lang="en-US" sz="900" dirty="0">
                        <a:effectLst/>
                        <a:latin typeface="+mn-lt"/>
                        <a:ea typeface="SimSun-ExtB" panose="02010609060101010101" pitchFamily="49" charset="-122"/>
                        <a:cs typeface="Times New Roman"/>
                      </a:endParaRPr>
                    </a:p>
                  </a:txBody>
                  <a:tcPr marL="73154" marR="73154" marT="45706" marB="45706"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Reports</a:t>
                      </a:r>
                      <a:endParaRPr lang="en-US" sz="900" dirty="0">
                        <a:effectLst/>
                        <a:latin typeface="+mn-lt"/>
                        <a:ea typeface="SimSun-ExtB" panose="02010609060101010101" pitchFamily="49" charset="-122"/>
                        <a:cs typeface="Times New Roman"/>
                      </a:endParaRPr>
                    </a:p>
                  </a:txBody>
                  <a:tcPr marL="73154" marR="73154" marT="45706" marB="45706"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ea typeface="SimSun-ExtB" panose="02010609060101010101" pitchFamily="49" charset="-122"/>
                          <a:cs typeface="Times New Roman"/>
                        </a:rPr>
                        <a:t>Dashboards</a:t>
                      </a:r>
                      <a:endParaRPr lang="en-US" sz="900" dirty="0">
                        <a:effectLst/>
                        <a:latin typeface="+mn-lt"/>
                        <a:ea typeface="SimSun-ExtB" panose="02010609060101010101" pitchFamily="49" charset="-122"/>
                        <a:cs typeface="Times New Roman"/>
                      </a:endParaRPr>
                    </a:p>
                  </a:txBody>
                  <a:tcPr marL="73154" marR="73154" marT="45706" marB="45706"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r>
              <a:tr h="40793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Packet Filter Allowed Logs</a:t>
                      </a:r>
                      <a:endParaRPr lang="en-US" sz="900"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Web, Packet Filter, Top Client, Application Control</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Executive, Threat Map, FireWatch, Policy Map</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40793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Packet Filter Denied Logs</a:t>
                      </a:r>
                      <a:endParaRPr lang="en-US" sz="900"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Web, Packet Filter, Denied Packet, Top Client, Application Control</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Security, Threat Map, Policy Map</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r h="89197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ea typeface="SimSun-ExtB" panose="02010609060101010101" pitchFamily="49" charset="-122"/>
                          <a:cs typeface="Times New Roman"/>
                        </a:rPr>
                        <a:t>APT Blocker</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Advance Malware (APT) Summary and Detail reports, and Zero-Day Malware (APT) PCI Compliance, Executive Summary PDF</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Executive,</a:t>
                      </a:r>
                      <a:r>
                        <a:rPr lang="en-US" sz="900" baseline="0" dirty="0" smtClean="0">
                          <a:solidFill>
                            <a:schemeClr val="tx2"/>
                          </a:solidFill>
                          <a:effectLst/>
                          <a:latin typeface="+mn-lt"/>
                          <a:ea typeface="SimSun-ExtB" panose="02010609060101010101" pitchFamily="49" charset="-122"/>
                          <a:cs typeface="Times New Roman"/>
                        </a:rPr>
                        <a:t> </a:t>
                      </a:r>
                      <a:r>
                        <a:rPr lang="en-US" sz="900" dirty="0" smtClean="0">
                          <a:solidFill>
                            <a:schemeClr val="tx2"/>
                          </a:solidFill>
                          <a:effectLst/>
                          <a:latin typeface="+mn-lt"/>
                          <a:ea typeface="SimSun-ExtB" panose="02010609060101010101" pitchFamily="49" charset="-122"/>
                          <a:cs typeface="Times New Roman"/>
                        </a:rPr>
                        <a:t>Security,</a:t>
                      </a:r>
                      <a:r>
                        <a:rPr lang="en-US" sz="900" baseline="0" dirty="0" smtClean="0">
                          <a:solidFill>
                            <a:schemeClr val="tx2"/>
                          </a:solidFill>
                          <a:effectLst/>
                          <a:latin typeface="+mn-lt"/>
                          <a:ea typeface="SimSun-ExtB" panose="02010609060101010101" pitchFamily="49" charset="-122"/>
                          <a:cs typeface="Times New Roman"/>
                        </a:rPr>
                        <a:t> Policy Map</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24305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Intrusion Prevention Service</a:t>
                      </a:r>
                      <a:endParaRPr lang="en-US" sz="900"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IPS, Denied Packet</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Security, Threat Map, Policy Map</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r h="24305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Log when configuration has changed</a:t>
                      </a:r>
                      <a:endParaRPr lang="en-US" sz="900"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Authentication, Audit</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39392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All Proxies:</a:t>
                      </a:r>
                      <a:r>
                        <a:rPr lang="en-US" sz="900" baseline="0" dirty="0" smtClean="0">
                          <a:effectLst/>
                          <a:latin typeface="+mn-lt"/>
                        </a:rPr>
                        <a:t>  </a:t>
                      </a:r>
                      <a:r>
                        <a:rPr lang="en-US" sz="900" i="1" baseline="0" dirty="0" smtClean="0">
                          <a:effectLst/>
                          <a:latin typeface="+mn-lt"/>
                        </a:rPr>
                        <a:t>Enable logging for reports</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GAV, IPS, SPAM, Application Control</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r h="39392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HTTP Proxies:  </a:t>
                      </a:r>
                      <a:r>
                        <a:rPr lang="en-US" sz="900" i="1" dirty="0" smtClean="0">
                          <a:effectLst/>
                          <a:latin typeface="+mn-lt"/>
                        </a:rPr>
                        <a:t>Enable logging for reports</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Web, Firebox Statistics, RED</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39392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FTP Proxies:  </a:t>
                      </a:r>
                      <a:r>
                        <a:rPr lang="en-US" sz="900" i="1" dirty="0" smtClean="0">
                          <a:effectLst/>
                          <a:latin typeface="+mn-lt"/>
                        </a:rPr>
                        <a:t>Enable logging for reports</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Firebox Statistics</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r h="39392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SMTP Proxies:  </a:t>
                      </a:r>
                      <a:r>
                        <a:rPr lang="en-US" sz="900" i="1" dirty="0" smtClean="0">
                          <a:effectLst/>
                          <a:latin typeface="+mn-lt"/>
                        </a:rPr>
                        <a:t>Enable logging for reports</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SMTP, Firebox Statistics</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39392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POP3 Proxies:  </a:t>
                      </a:r>
                      <a:r>
                        <a:rPr lang="en-US" sz="900" i="1" dirty="0" smtClean="0">
                          <a:effectLst/>
                          <a:latin typeface="+mn-lt"/>
                        </a:rPr>
                        <a:t>Enable logging for reports</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POP3, Firebox Statistics</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r h="40793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ea typeface="SimSun-ExtB" panose="02010609060101010101" pitchFamily="49" charset="-122"/>
                          <a:cs typeface="Times New Roman"/>
                        </a:rPr>
                        <a:t>WebBlocker Actions</a:t>
                      </a:r>
                      <a:br>
                        <a:rPr lang="en-US" sz="900" dirty="0" smtClean="0">
                          <a:effectLst/>
                          <a:latin typeface="+mn-lt"/>
                          <a:ea typeface="SimSun-ExtB" panose="02010609060101010101" pitchFamily="49" charset="-122"/>
                          <a:cs typeface="Times New Roman"/>
                        </a:rPr>
                      </a:br>
                      <a:r>
                        <a:rPr lang="en-US" sz="900" dirty="0" smtClean="0">
                          <a:effectLst/>
                          <a:latin typeface="+mn-lt"/>
                          <a:ea typeface="SimSun-ExtB" panose="02010609060101010101" pitchFamily="49" charset="-122"/>
                          <a:cs typeface="Times New Roman"/>
                        </a:rPr>
                        <a:t>Select </a:t>
                      </a:r>
                      <a:r>
                        <a:rPr lang="en-US" sz="900" i="1" dirty="0" smtClean="0">
                          <a:effectLst/>
                          <a:latin typeface="+mn-lt"/>
                          <a:ea typeface="SimSun-ExtB" panose="02010609060101010101" pitchFamily="49" charset="-122"/>
                          <a:cs typeface="Times New Roman"/>
                        </a:rPr>
                        <a:t>Categories &gt; Log this action</a:t>
                      </a:r>
                      <a:endParaRPr lang="en-US" sz="900" i="1"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smtClean="0">
                          <a:solidFill>
                            <a:schemeClr val="tx2"/>
                          </a:solidFill>
                          <a:effectLst/>
                          <a:latin typeface="+mn-lt"/>
                          <a:ea typeface="SimSun-ExtB" panose="02010609060101010101" pitchFamily="49" charset="-122"/>
                          <a:cs typeface="Times New Roman"/>
                        </a:rPr>
                        <a:t>Web Audit</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900" dirty="0" smtClean="0">
                          <a:solidFill>
                            <a:schemeClr val="tx2"/>
                          </a:solidFill>
                          <a:effectLst/>
                          <a:latin typeface="+mn-lt"/>
                          <a:ea typeface="SimSun-ExtB" panose="02010609060101010101" pitchFamily="49" charset="-122"/>
                          <a:cs typeface="Times New Roman"/>
                        </a:rPr>
                        <a:t>Executive, Security, Threat Map, FireWatch, Policy Map</a:t>
                      </a: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r h="24305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nSpc>
                          <a:spcPct val="115000"/>
                        </a:lnSpc>
                        <a:spcBef>
                          <a:spcPts val="0"/>
                        </a:spcBef>
                        <a:spcAft>
                          <a:spcPts val="1000"/>
                        </a:spcAft>
                      </a:pPr>
                      <a:r>
                        <a:rPr lang="en-US" sz="900" dirty="0" smtClean="0">
                          <a:effectLst/>
                          <a:latin typeface="+mn-lt"/>
                        </a:rPr>
                        <a:t>Any alarms</a:t>
                      </a:r>
                      <a:endParaRPr lang="en-US" sz="900" dirty="0">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r>
                        <a:rPr lang="en-US" sz="900" dirty="0">
                          <a:solidFill>
                            <a:schemeClr val="tx2"/>
                          </a:solidFill>
                          <a:effectLst/>
                          <a:latin typeface="+mn-lt"/>
                        </a:rPr>
                        <a:t>GAV, Alarms</a:t>
                      </a: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a:lnSpc>
                          <a:spcPct val="115000"/>
                        </a:lnSpc>
                        <a:spcBef>
                          <a:spcPts val="0"/>
                        </a:spcBef>
                        <a:spcAft>
                          <a:spcPts val="1000"/>
                        </a:spcAft>
                      </a:pPr>
                      <a:endParaRPr lang="en-US" sz="900" dirty="0">
                        <a:solidFill>
                          <a:schemeClr val="tx2"/>
                        </a:solidFill>
                        <a:effectLst/>
                        <a:latin typeface="+mn-lt"/>
                        <a:ea typeface="SimSun-ExtB" panose="02010609060101010101" pitchFamily="49" charset="-122"/>
                        <a:cs typeface="Times New Roman"/>
                      </a:endParaRPr>
                    </a:p>
                  </a:txBody>
                  <a:tcPr marL="73154" marR="73154" marT="45706" marB="457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After the Wizard — Log In to Dimension</a:t>
            </a:r>
            <a:endParaRPr lang="en-US" dirty="0">
              <a:ea typeface="+mj-ea"/>
            </a:endParaRPr>
          </a:p>
        </p:txBody>
      </p:sp>
      <p:sp>
        <p:nvSpPr>
          <p:cNvPr id="33795" name="Content Placeholder 2"/>
          <p:cNvSpPr>
            <a:spLocks noGrp="1"/>
          </p:cNvSpPr>
          <p:nvPr>
            <p:ph idx="1"/>
          </p:nvPr>
        </p:nvSpPr>
        <p:spPr/>
        <p:txBody>
          <a:bodyPr/>
          <a:lstStyle/>
          <a:p>
            <a:pPr eaLnBrk="1" hangingPunct="1">
              <a:defRPr/>
            </a:pPr>
            <a:r>
              <a:rPr lang="en-US" altLang="en-US" dirty="0" smtClean="0"/>
              <a:t>Multiple </a:t>
            </a:r>
            <a:r>
              <a:rPr lang="en-US" altLang="en-US" i="1" dirty="0" smtClean="0"/>
              <a:t>super-administrator users</a:t>
            </a:r>
            <a:r>
              <a:rPr lang="en-US" altLang="en-US" dirty="0" smtClean="0"/>
              <a:t> can be logged in at the same time</a:t>
            </a:r>
          </a:p>
          <a:p>
            <a:pPr eaLnBrk="1" hangingPunct="1">
              <a:defRPr/>
            </a:pPr>
            <a:r>
              <a:rPr lang="en-US" altLang="en-US" dirty="0" smtClean="0"/>
              <a:t>Modes for configuration pages:</a:t>
            </a:r>
          </a:p>
          <a:p>
            <a:pPr lvl="1" eaLnBrk="1" hangingPunct="1">
              <a:defRPr/>
            </a:pPr>
            <a:r>
              <a:rPr lang="en-US" altLang="en-US" dirty="0" smtClean="0"/>
              <a:t>Locked (read-only)</a:t>
            </a:r>
          </a:p>
          <a:p>
            <a:pPr lvl="1" eaLnBrk="1" hangingPunct="1">
              <a:defRPr/>
            </a:pPr>
            <a:r>
              <a:rPr lang="en-US" altLang="en-US" dirty="0" smtClean="0"/>
              <a:t>Unlocked (read-write)</a:t>
            </a:r>
          </a:p>
          <a:p>
            <a:pPr marL="0" indent="0" eaLnBrk="1" hangingPunct="1">
              <a:buFont typeface="Wingdings" panose="05000000000000000000" pitchFamily="2" charset="2"/>
              <a:buNone/>
              <a:defRPr/>
            </a:pPr>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6B9EA4-0620-4AC4-AC0F-B045F29B431A}" type="slidenum">
              <a:rPr lang="en-US">
                <a:solidFill>
                  <a:srgbClr val="A6A6A6"/>
                </a:solidFill>
                <a:latin typeface="Segoe"/>
              </a:rPr>
              <a:pPr eaLnBrk="1" hangingPunct="1"/>
              <a:t>27</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114800" y="1204913"/>
            <a:ext cx="4784725" cy="424860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Configure </a:t>
            </a:r>
            <a:r>
              <a:rPr lang="en-US" dirty="0" smtClean="0"/>
              <a:t>Dimension</a:t>
            </a:r>
            <a:endParaRPr 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2B5E8B-1260-426A-AFA8-D8DCC9BF3762}" type="slidenum">
              <a:rPr lang="en-US">
                <a:solidFill>
                  <a:srgbClr val="A6A6A6"/>
                </a:solidFill>
                <a:latin typeface="Segoe"/>
              </a:rPr>
              <a:pPr eaLnBrk="1" hangingPunct="1"/>
              <a:t>28</a:t>
            </a:fld>
            <a:endParaRPr lang="en-US">
              <a:solidFill>
                <a:srgbClr val="A6A6A6"/>
              </a:solidFill>
              <a:latin typeface="Sego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Administration</a:t>
            </a:r>
            <a:endParaRPr lang="en-US" dirty="0"/>
          </a:p>
        </p:txBody>
      </p:sp>
      <p:sp>
        <p:nvSpPr>
          <p:cNvPr id="28677" name="Content Placeholder 2"/>
          <p:cNvSpPr>
            <a:spLocks noGrp="1"/>
          </p:cNvSpPr>
          <p:nvPr>
            <p:ph idx="1"/>
          </p:nvPr>
        </p:nvSpPr>
        <p:spPr/>
        <p:txBody>
          <a:bodyPr/>
          <a:lstStyle/>
          <a:p>
            <a:r>
              <a:rPr lang="en-US" altLang="en-US" dirty="0" smtClean="0"/>
              <a:t>The     (Administration) </a:t>
            </a:r>
            <a:br>
              <a:rPr lang="en-US" altLang="en-US" dirty="0" smtClean="0"/>
            </a:br>
            <a:r>
              <a:rPr lang="en-US" altLang="en-US" dirty="0" smtClean="0"/>
              <a:t>drop-down list includes  menu options to configure, manage, and use Dimension:</a:t>
            </a:r>
          </a:p>
          <a:p>
            <a:pPr lvl="1"/>
            <a:r>
              <a:rPr lang="en-US" altLang="en-US" dirty="0" smtClean="0"/>
              <a:t>Manage Tasks</a:t>
            </a:r>
          </a:p>
          <a:p>
            <a:pPr lvl="2"/>
            <a:r>
              <a:rPr lang="en-US" altLang="en-US" dirty="0" smtClean="0"/>
              <a:t>Schedule Reports</a:t>
            </a:r>
          </a:p>
          <a:p>
            <a:pPr lvl="2"/>
            <a:r>
              <a:rPr lang="en-US" altLang="en-US" dirty="0" smtClean="0"/>
              <a:t>Back Up Database</a:t>
            </a:r>
          </a:p>
          <a:p>
            <a:pPr lvl="2"/>
            <a:r>
              <a:rPr lang="en-US" altLang="en-US" dirty="0" smtClean="0"/>
              <a:t>Restore Database</a:t>
            </a:r>
          </a:p>
          <a:p>
            <a:pPr lvl="1"/>
            <a:r>
              <a:rPr lang="en-US" altLang="en-US" dirty="0" smtClean="0"/>
              <a:t>Server Management</a:t>
            </a:r>
          </a:p>
          <a:p>
            <a:pPr lvl="1"/>
            <a:r>
              <a:rPr lang="en-US" altLang="en-US" dirty="0" smtClean="0"/>
              <a:t>Database</a:t>
            </a:r>
          </a:p>
          <a:p>
            <a:pPr lvl="1"/>
            <a:r>
              <a:rPr lang="en-US" altLang="en-US" dirty="0" smtClean="0"/>
              <a:t>User Management</a:t>
            </a:r>
          </a:p>
          <a:p>
            <a:pPr lvl="1"/>
            <a:r>
              <a:rPr lang="en-US" altLang="en-US" dirty="0" smtClean="0"/>
              <a:t>System Settings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5E6E3A-3E7B-45EF-BE2D-C0A05D732018}" type="slidenum">
              <a:rPr lang="en-US">
                <a:solidFill>
                  <a:srgbClr val="A6A6A6"/>
                </a:solidFill>
                <a:latin typeface="Segoe"/>
              </a:rPr>
              <a:pPr eaLnBrk="1" hangingPunct="1"/>
              <a:t>29</a:t>
            </a:fld>
            <a:endParaRPr lang="en-US">
              <a:solidFill>
                <a:srgbClr val="A6A6A6"/>
              </a:solidFill>
              <a:latin typeface="Segoe"/>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674" y="1181763"/>
            <a:ext cx="177841" cy="190543"/>
          </a:xfrm>
          <a:prstGeom prst="rect">
            <a:avLst/>
          </a:prstGeom>
        </p:spPr>
      </p:pic>
      <p:pic>
        <p:nvPicPr>
          <p:cNvPr id="6" name="Picture 5"/>
          <p:cNvPicPr>
            <a:picLocks noChangeAspect="1"/>
          </p:cNvPicPr>
          <p:nvPr/>
        </p:nvPicPr>
        <p:blipFill>
          <a:blip r:embed="rId3"/>
          <a:stretch>
            <a:fillRect/>
          </a:stretch>
        </p:blipFill>
        <p:spPr>
          <a:xfrm>
            <a:off x="4114800" y="1204913"/>
            <a:ext cx="4784725" cy="4248605"/>
          </a:xfrm>
          <a:prstGeom prst="rect">
            <a:avLst/>
          </a:prstGeom>
        </p:spPr>
      </p:pic>
      <p:sp>
        <p:nvSpPr>
          <p:cNvPr id="3" name="Rounded Rectangle 2"/>
          <p:cNvSpPr/>
          <p:nvPr/>
        </p:nvSpPr>
        <p:spPr>
          <a:xfrm>
            <a:off x="7187878" y="1608881"/>
            <a:ext cx="1305447" cy="105329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What is </a:t>
            </a:r>
            <a:r>
              <a:rPr lang="en-US" dirty="0" smtClean="0"/>
              <a:t>Dimension</a:t>
            </a:r>
            <a:r>
              <a:rPr lang="en-US" dirty="0"/>
              <a:t>?</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CF385E-D12F-42F2-942E-55B2C843AC85}" type="slidenum">
              <a:rPr lang="en-US">
                <a:solidFill>
                  <a:srgbClr val="A6A6A6"/>
                </a:solidFill>
                <a:latin typeface="Segoe"/>
              </a:rPr>
              <a:pPr eaLnBrk="1" hangingPunct="1"/>
              <a:t>3</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Administration — Lock &amp; Unlock</a:t>
            </a:r>
            <a:endParaRPr lang="en-US" dirty="0"/>
          </a:p>
        </p:txBody>
      </p:sp>
      <p:sp>
        <p:nvSpPr>
          <p:cNvPr id="3" name="Content Placeholder 2"/>
          <p:cNvSpPr>
            <a:spLocks noGrp="1"/>
          </p:cNvSpPr>
          <p:nvPr>
            <p:ph idx="1"/>
          </p:nvPr>
        </p:nvSpPr>
        <p:spPr/>
        <p:txBody>
          <a:bodyPr/>
          <a:lstStyle/>
          <a:p>
            <a:r>
              <a:rPr lang="en-US" altLang="en-US" dirty="0" smtClean="0"/>
              <a:t>On the </a:t>
            </a:r>
            <a:r>
              <a:rPr lang="en-US" altLang="en-US" b="1" dirty="0" smtClean="0"/>
              <a:t>Administration </a:t>
            </a:r>
            <a:r>
              <a:rPr lang="en-US" altLang="en-US" dirty="0" smtClean="0"/>
              <a:t>pages, you specify the settings for your instance of Dimension.</a:t>
            </a:r>
          </a:p>
          <a:p>
            <a:r>
              <a:rPr lang="en-US" dirty="0" smtClean="0"/>
              <a:t>Before you can make changes, you must unlock the Dimension configuration.</a:t>
            </a:r>
          </a:p>
          <a:p>
            <a:r>
              <a:rPr lang="en-US" dirty="0" smtClean="0"/>
              <a:t>After you complete your changes, you must lock the configuration.</a:t>
            </a:r>
          </a:p>
        </p:txBody>
      </p:sp>
      <p:sp>
        <p:nvSpPr>
          <p:cNvPr id="5" name="Slide Number Placeholder 4"/>
          <p:cNvSpPr>
            <a:spLocks noGrp="1"/>
          </p:cNvSpPr>
          <p:nvPr>
            <p:ph type="sldNum" sz="quarter" idx="10"/>
          </p:nvPr>
        </p:nvSpPr>
        <p:spPr/>
        <p:txBody>
          <a:bodyPr/>
          <a:lstStyle/>
          <a:p>
            <a:fld id="{DA35834D-6057-4A92-882D-70BEB48AEA01}" type="slidenum">
              <a:rPr lang="en-US" smtClean="0"/>
              <a:pPr/>
              <a:t>30</a:t>
            </a:fld>
            <a:endParaRPr lang="en-US"/>
          </a:p>
        </p:txBody>
      </p:sp>
      <p:pic>
        <p:nvPicPr>
          <p:cNvPr id="6" name="Picture 5"/>
          <p:cNvPicPr>
            <a:picLocks noChangeAspect="1"/>
          </p:cNvPicPr>
          <p:nvPr/>
        </p:nvPicPr>
        <p:blipFill>
          <a:blip r:embed="rId2"/>
          <a:stretch>
            <a:fillRect/>
          </a:stretch>
        </p:blipFill>
        <p:spPr>
          <a:xfrm>
            <a:off x="4461641" y="1159880"/>
            <a:ext cx="4324270" cy="2615401"/>
          </a:xfrm>
          <a:prstGeom prst="rect">
            <a:avLst/>
          </a:prstGeom>
        </p:spPr>
      </p:pic>
      <p:pic>
        <p:nvPicPr>
          <p:cNvPr id="7" name="Picture 6"/>
          <p:cNvPicPr>
            <a:picLocks noChangeAspect="1"/>
          </p:cNvPicPr>
          <p:nvPr/>
        </p:nvPicPr>
        <p:blipFill>
          <a:blip r:embed="rId3"/>
          <a:stretch>
            <a:fillRect/>
          </a:stretch>
        </p:blipFill>
        <p:spPr>
          <a:xfrm>
            <a:off x="4245546" y="3551137"/>
            <a:ext cx="4324270" cy="2771701"/>
          </a:xfrm>
          <a:prstGeom prst="rect">
            <a:avLst/>
          </a:prstGeom>
        </p:spPr>
      </p:pic>
      <p:sp>
        <p:nvSpPr>
          <p:cNvPr id="8" name="Rounded Rectangle 7"/>
          <p:cNvSpPr/>
          <p:nvPr/>
        </p:nvSpPr>
        <p:spPr>
          <a:xfrm>
            <a:off x="4606789" y="2037397"/>
            <a:ext cx="1568669" cy="283779"/>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383673" y="4409694"/>
            <a:ext cx="1674406" cy="268014"/>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3823138" y="2179286"/>
            <a:ext cx="783651" cy="102038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9" idx="1"/>
          </p:cNvCxnSpPr>
          <p:nvPr/>
        </p:nvCxnSpPr>
        <p:spPr>
          <a:xfrm flipV="1">
            <a:off x="3891052" y="4543701"/>
            <a:ext cx="492621" cy="48546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65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Server Management — Status </a:t>
            </a:r>
            <a:endParaRPr lang="en-US" dirty="0">
              <a:ea typeface="+mj-ea"/>
            </a:endParaRPr>
          </a:p>
        </p:txBody>
      </p:sp>
      <p:sp>
        <p:nvSpPr>
          <p:cNvPr id="29701" name="Content Placeholder 2"/>
          <p:cNvSpPr>
            <a:spLocks noGrp="1"/>
          </p:cNvSpPr>
          <p:nvPr>
            <p:ph idx="1"/>
          </p:nvPr>
        </p:nvSpPr>
        <p:spPr/>
        <p:txBody>
          <a:bodyPr/>
          <a:lstStyle/>
          <a:p>
            <a:pPr eaLnBrk="1" hangingPunct="1"/>
            <a:r>
              <a:rPr lang="en-US" altLang="en-US" dirty="0" smtClean="0"/>
              <a:t>On the </a:t>
            </a:r>
            <a:r>
              <a:rPr lang="en-US" altLang="en-US" b="1" dirty="0" smtClean="0"/>
              <a:t>Status</a:t>
            </a:r>
            <a:r>
              <a:rPr lang="en-US" altLang="en-US" dirty="0" smtClean="0"/>
              <a:t> page:</a:t>
            </a:r>
          </a:p>
          <a:p>
            <a:pPr lvl="1" eaLnBrk="1" hangingPunct="1"/>
            <a:r>
              <a:rPr lang="en-US" altLang="en-US" dirty="0" smtClean="0"/>
              <a:t>View the status of the Dimension server</a:t>
            </a:r>
          </a:p>
          <a:p>
            <a:pPr lvl="1" eaLnBrk="1" hangingPunct="1"/>
            <a:r>
              <a:rPr lang="en-US" altLang="en-US" dirty="0" smtClean="0"/>
              <a:t>Stop and start the</a:t>
            </a:r>
            <a:br>
              <a:rPr lang="en-US" altLang="en-US" dirty="0" smtClean="0"/>
            </a:br>
            <a:r>
              <a:rPr lang="en-US" altLang="en-US" dirty="0" smtClean="0"/>
              <a:t>Dimension server</a:t>
            </a:r>
          </a:p>
          <a:p>
            <a:pPr lvl="1" eaLnBrk="1" hangingPunct="1"/>
            <a:r>
              <a:rPr lang="en-US" altLang="en-US" dirty="0" smtClean="0"/>
              <a:t>View the server CPU, Memory, and Database Disk usage details</a:t>
            </a:r>
          </a:p>
          <a:p>
            <a:pPr lvl="1" eaLnBrk="1" hangingPunct="1"/>
            <a:r>
              <a:rPr lang="en-US" altLang="en-US" dirty="0" smtClean="0"/>
              <a:t>Add feature keys for Firebox devices that run Fireware OS v11.10.0 or lower, that you want to manage with Dimension.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816F8C-191E-4AF2-9068-8C3E52C38E14}" type="slidenum">
              <a:rPr lang="en-US">
                <a:solidFill>
                  <a:srgbClr val="A6A6A6"/>
                </a:solidFill>
                <a:latin typeface="Segoe"/>
              </a:rPr>
              <a:pPr eaLnBrk="1" hangingPunct="1"/>
              <a:t>31</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114800" y="1204913"/>
            <a:ext cx="4738688" cy="4207727"/>
          </a:xfrm>
          <a:prstGeom prst="rect">
            <a:avLst/>
          </a:prstGeom>
        </p:spPr>
      </p:pic>
      <p:sp>
        <p:nvSpPr>
          <p:cNvPr id="3" name="Oval 2"/>
          <p:cNvSpPr/>
          <p:nvPr/>
        </p:nvSpPr>
        <p:spPr>
          <a:xfrm>
            <a:off x="6433344" y="1934428"/>
            <a:ext cx="461962"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 Configuration</a:t>
            </a:r>
            <a:endParaRPr lang="en-US" dirty="0">
              <a:ea typeface="+mj-ea"/>
            </a:endParaRPr>
          </a:p>
        </p:txBody>
      </p:sp>
      <p:sp>
        <p:nvSpPr>
          <p:cNvPr id="30725" name="Content Placeholder 2"/>
          <p:cNvSpPr>
            <a:spLocks noGrp="1"/>
          </p:cNvSpPr>
          <p:nvPr>
            <p:ph idx="1"/>
          </p:nvPr>
        </p:nvSpPr>
        <p:spPr>
          <a:xfrm>
            <a:off x="457199" y="1025799"/>
            <a:ext cx="4334719" cy="5108505"/>
          </a:xfrm>
        </p:spPr>
        <p:txBody>
          <a:bodyPr/>
          <a:lstStyle/>
          <a:p>
            <a:pPr eaLnBrk="1" hangingPunct="1"/>
            <a:r>
              <a:rPr lang="en-US" altLang="en-US" dirty="0" smtClean="0"/>
              <a:t>On the </a:t>
            </a:r>
            <a:r>
              <a:rPr lang="en-US" altLang="en-US" b="1" dirty="0" smtClean="0"/>
              <a:t>Configuration &gt; General </a:t>
            </a:r>
            <a:r>
              <a:rPr lang="en-US" altLang="en-US" dirty="0" smtClean="0"/>
              <a:t>page, you configure these settings for the Dimension server:</a:t>
            </a:r>
          </a:p>
          <a:p>
            <a:pPr lvl="1" eaLnBrk="1" hangingPunct="1"/>
            <a:r>
              <a:rPr lang="en-US" altLang="en-US" dirty="0" smtClean="0"/>
              <a:t>Public FQDN or IP address for the public NAT device (such as a gateway Firebox) that Dimension is behind</a:t>
            </a:r>
          </a:p>
          <a:p>
            <a:pPr lvl="1" eaLnBrk="1" hangingPunct="1"/>
            <a:r>
              <a:rPr lang="en-US" altLang="en-US" dirty="0" smtClean="0"/>
              <a:t>Specify the log data </a:t>
            </a:r>
            <a:br>
              <a:rPr lang="en-US" altLang="en-US" dirty="0" smtClean="0"/>
            </a:br>
            <a:r>
              <a:rPr lang="en-US" altLang="en-US" dirty="0" smtClean="0"/>
              <a:t>deletion settings</a:t>
            </a:r>
          </a:p>
          <a:p>
            <a:pPr lvl="1" eaLnBrk="1" hangingPunct="1"/>
            <a:r>
              <a:rPr lang="en-US" altLang="en-US" dirty="0" smtClean="0"/>
              <a:t>Specify the database size and automatic back up settings</a:t>
            </a:r>
          </a:p>
          <a:p>
            <a:pPr lvl="1" eaLnBrk="1" hangingPunct="1"/>
            <a:r>
              <a:rPr lang="en-US" altLang="en-US" dirty="0" smtClean="0"/>
              <a:t>Specify the database location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4C7ECD-88B1-4C48-A8CF-F85C637EC213}" type="slidenum">
              <a:rPr lang="en-US">
                <a:solidFill>
                  <a:srgbClr val="A6A6A6"/>
                </a:solidFill>
                <a:latin typeface="Segoe"/>
              </a:rPr>
              <a:pPr eaLnBrk="1" hangingPunct="1"/>
              <a:t>32</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5335929" y="1204913"/>
            <a:ext cx="3640238" cy="5170892"/>
          </a:xfrm>
          <a:prstGeom prst="rect">
            <a:avLst/>
          </a:prstGeom>
        </p:spPr>
      </p:pic>
      <p:sp>
        <p:nvSpPr>
          <p:cNvPr id="3" name="Oval 2"/>
          <p:cNvSpPr/>
          <p:nvPr/>
        </p:nvSpPr>
        <p:spPr>
          <a:xfrm>
            <a:off x="7355367" y="1719755"/>
            <a:ext cx="502797" cy="27405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500677" y="2282651"/>
            <a:ext cx="504531" cy="27405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 Configuration</a:t>
            </a:r>
            <a:endParaRPr lang="en-US" dirty="0">
              <a:ea typeface="+mj-ea"/>
            </a:endParaRPr>
          </a:p>
        </p:txBody>
      </p:sp>
      <p:sp>
        <p:nvSpPr>
          <p:cNvPr id="30725" name="Content Placeholder 2"/>
          <p:cNvSpPr>
            <a:spLocks noGrp="1"/>
          </p:cNvSpPr>
          <p:nvPr>
            <p:ph idx="1"/>
          </p:nvPr>
        </p:nvSpPr>
        <p:spPr/>
        <p:txBody>
          <a:bodyPr/>
          <a:lstStyle/>
          <a:p>
            <a:pPr eaLnBrk="1" hangingPunct="1"/>
            <a:r>
              <a:rPr lang="en-US" altLang="en-US" dirty="0" smtClean="0"/>
              <a:t>On the </a:t>
            </a:r>
            <a:r>
              <a:rPr lang="en-US" altLang="en-US" b="1" dirty="0" smtClean="0"/>
              <a:t>Configuration &gt; Visibility </a:t>
            </a:r>
            <a:r>
              <a:rPr lang="en-US" altLang="en-US" dirty="0" smtClean="0"/>
              <a:t>page, you can change the Log Encryption Key for the Dimension server</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4C7ECD-88B1-4C48-A8CF-F85C637EC213}" type="slidenum">
              <a:rPr lang="en-US">
                <a:solidFill>
                  <a:srgbClr val="A6A6A6"/>
                </a:solidFill>
                <a:latin typeface="Segoe"/>
              </a:rPr>
              <a:pPr eaLnBrk="1" hangingPunct="1"/>
              <a:t>33</a:t>
            </a:fld>
            <a:endParaRPr lang="en-US">
              <a:solidFill>
                <a:srgbClr val="A6A6A6"/>
              </a:solidFill>
              <a:latin typeface="Segoe"/>
            </a:endParaRPr>
          </a:p>
        </p:txBody>
      </p:sp>
      <p:pic>
        <p:nvPicPr>
          <p:cNvPr id="7" name="Picture 6"/>
          <p:cNvPicPr>
            <a:picLocks noChangeAspect="1"/>
          </p:cNvPicPr>
          <p:nvPr/>
        </p:nvPicPr>
        <p:blipFill>
          <a:blip r:embed="rId2"/>
          <a:stretch>
            <a:fillRect/>
          </a:stretch>
        </p:blipFill>
        <p:spPr>
          <a:xfrm>
            <a:off x="4114800" y="1204913"/>
            <a:ext cx="4781272" cy="3214397"/>
          </a:xfrm>
          <a:prstGeom prst="rect">
            <a:avLst/>
          </a:prstGeom>
        </p:spPr>
      </p:pic>
      <p:sp>
        <p:nvSpPr>
          <p:cNvPr id="3" name="Oval 2"/>
          <p:cNvSpPr/>
          <p:nvPr/>
        </p:nvSpPr>
        <p:spPr>
          <a:xfrm>
            <a:off x="6820014" y="1942205"/>
            <a:ext cx="566243"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885655" y="2683523"/>
            <a:ext cx="461962"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20530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 Configuration</a:t>
            </a:r>
            <a:endParaRPr lang="en-US" dirty="0">
              <a:ea typeface="+mj-ea"/>
            </a:endParaRPr>
          </a:p>
        </p:txBody>
      </p:sp>
      <p:sp>
        <p:nvSpPr>
          <p:cNvPr id="30725" name="Content Placeholder 2"/>
          <p:cNvSpPr>
            <a:spLocks noGrp="1"/>
          </p:cNvSpPr>
          <p:nvPr>
            <p:ph idx="1"/>
          </p:nvPr>
        </p:nvSpPr>
        <p:spPr/>
        <p:txBody>
          <a:bodyPr/>
          <a:lstStyle/>
          <a:p>
            <a:pPr eaLnBrk="1" hangingPunct="1"/>
            <a:r>
              <a:rPr lang="en-US" altLang="en-US" dirty="0" smtClean="0"/>
              <a:t>On the </a:t>
            </a:r>
            <a:r>
              <a:rPr lang="en-US" altLang="en-US" b="1" dirty="0" smtClean="0"/>
              <a:t>Configuration &gt; Command </a:t>
            </a:r>
            <a:r>
              <a:rPr lang="en-US" altLang="en-US" dirty="0" smtClean="0"/>
              <a:t>page, you can specify the number of device configuration file revisions and the amount of storage in MB that Dimension saves for each Firebox managed by Dimension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4C7ECD-88B1-4C48-A8CF-F85C637EC213}" type="slidenum">
              <a:rPr lang="en-US">
                <a:solidFill>
                  <a:srgbClr val="A6A6A6"/>
                </a:solidFill>
                <a:latin typeface="Segoe"/>
              </a:rPr>
              <a:pPr eaLnBrk="1" hangingPunct="1"/>
              <a:t>34</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207400" y="1204913"/>
            <a:ext cx="4738688" cy="3185769"/>
          </a:xfrm>
          <a:prstGeom prst="rect">
            <a:avLst/>
          </a:prstGeom>
        </p:spPr>
      </p:pic>
      <p:sp>
        <p:nvSpPr>
          <p:cNvPr id="3" name="Oval 2"/>
          <p:cNvSpPr/>
          <p:nvPr/>
        </p:nvSpPr>
        <p:spPr>
          <a:xfrm>
            <a:off x="6886856" y="1942205"/>
            <a:ext cx="566243"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519173" y="2657765"/>
            <a:ext cx="461962"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72015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a:t>
            </a:r>
            <a:r>
              <a:rPr lang="en-US" dirty="0"/>
              <a:t>— Configuration</a:t>
            </a:r>
            <a:endParaRPr lang="en-US" dirty="0">
              <a:ea typeface="+mj-ea"/>
            </a:endParaRPr>
          </a:p>
        </p:txBody>
      </p:sp>
      <p:sp>
        <p:nvSpPr>
          <p:cNvPr id="31749" name="Content Placeholder 2"/>
          <p:cNvSpPr>
            <a:spLocks noGrp="1"/>
          </p:cNvSpPr>
          <p:nvPr>
            <p:ph idx="1"/>
          </p:nvPr>
        </p:nvSpPr>
        <p:spPr>
          <a:xfrm>
            <a:off x="457199" y="1025799"/>
            <a:ext cx="3753644" cy="5108505"/>
          </a:xfrm>
        </p:spPr>
        <p:txBody>
          <a:bodyPr/>
          <a:lstStyle/>
          <a:p>
            <a:pPr eaLnBrk="1" hangingPunct="1"/>
            <a:r>
              <a:rPr lang="en-US" altLang="en-US" dirty="0" smtClean="0"/>
              <a:t>On the </a:t>
            </a:r>
            <a:r>
              <a:rPr lang="en-US" altLang="en-US" b="1" dirty="0" smtClean="0"/>
              <a:t>Configuration &gt; Notifications</a:t>
            </a:r>
            <a:r>
              <a:rPr lang="en-US" altLang="en-US" dirty="0" smtClean="0"/>
              <a:t> page, configure the settings for email:</a:t>
            </a:r>
          </a:p>
          <a:p>
            <a:pPr lvl="1" eaLnBrk="1" hangingPunct="1"/>
            <a:r>
              <a:rPr lang="en-US" altLang="en-US" dirty="0" smtClean="0"/>
              <a:t>Specify what types of event notifications are sent:</a:t>
            </a:r>
          </a:p>
          <a:p>
            <a:pPr lvl="2" eaLnBrk="1" hangingPunct="1"/>
            <a:r>
              <a:rPr lang="en-US" altLang="en-US" dirty="0" smtClean="0"/>
              <a:t>Failure Events</a:t>
            </a:r>
          </a:p>
          <a:p>
            <a:pPr lvl="2" eaLnBrk="1" hangingPunct="1"/>
            <a:r>
              <a:rPr lang="en-US" altLang="en-US" dirty="0" smtClean="0"/>
              <a:t>Device or Server Event</a:t>
            </a:r>
          </a:p>
          <a:p>
            <a:pPr lvl="1" eaLnBrk="1" hangingPunct="1"/>
            <a:r>
              <a:rPr lang="en-US" altLang="en-US" dirty="0" smtClean="0"/>
              <a:t>Specify the email addresses to send notification messages to and from, the subject of notification messages, and test the connection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AA9C1F-CF65-4FDD-AF95-E0701FC1F73C}" type="slidenum">
              <a:rPr lang="en-US">
                <a:solidFill>
                  <a:srgbClr val="A6A6A6"/>
                </a:solidFill>
                <a:latin typeface="Segoe"/>
              </a:rPr>
              <a:pPr eaLnBrk="1" hangingPunct="1"/>
              <a:t>35</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210843" y="1204913"/>
            <a:ext cx="4738688" cy="4013612"/>
          </a:xfrm>
          <a:prstGeom prst="rect">
            <a:avLst/>
          </a:prstGeom>
        </p:spPr>
      </p:pic>
      <p:sp>
        <p:nvSpPr>
          <p:cNvPr id="7" name="Oval 6"/>
          <p:cNvSpPr/>
          <p:nvPr/>
        </p:nvSpPr>
        <p:spPr>
          <a:xfrm>
            <a:off x="6036647" y="2654390"/>
            <a:ext cx="634285"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888955" y="1933575"/>
            <a:ext cx="593345"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 </a:t>
            </a:r>
            <a:r>
              <a:rPr lang="en-US" dirty="0"/>
              <a:t>Configuration</a:t>
            </a:r>
            <a:endParaRPr lang="en-US" dirty="0">
              <a:ea typeface="+mj-ea"/>
            </a:endParaRPr>
          </a:p>
        </p:txBody>
      </p:sp>
      <p:sp>
        <p:nvSpPr>
          <p:cNvPr id="32773" name="Content Placeholder 2"/>
          <p:cNvSpPr>
            <a:spLocks noGrp="1"/>
          </p:cNvSpPr>
          <p:nvPr>
            <p:ph idx="1"/>
          </p:nvPr>
        </p:nvSpPr>
        <p:spPr>
          <a:xfrm>
            <a:off x="457200" y="1025799"/>
            <a:ext cx="4196218" cy="5108505"/>
          </a:xfrm>
        </p:spPr>
        <p:txBody>
          <a:bodyPr/>
          <a:lstStyle/>
          <a:p>
            <a:pPr eaLnBrk="1" hangingPunct="1"/>
            <a:r>
              <a:rPr lang="en-US" altLang="en-US" dirty="0" smtClean="0"/>
              <a:t>On the </a:t>
            </a:r>
            <a:r>
              <a:rPr lang="en-US" altLang="en-US" b="1" dirty="0" smtClean="0"/>
              <a:t>Configuration &gt; Reporting</a:t>
            </a:r>
            <a:r>
              <a:rPr lang="en-US" altLang="en-US" dirty="0" smtClean="0"/>
              <a:t> page, configure the settings for reports:</a:t>
            </a:r>
          </a:p>
          <a:p>
            <a:pPr lvl="1" eaLnBrk="1" hangingPunct="1"/>
            <a:r>
              <a:rPr lang="en-US" altLang="en-US" dirty="0" smtClean="0"/>
              <a:t>Add Custom Report Templates for report PDFs to specify the:</a:t>
            </a:r>
          </a:p>
          <a:p>
            <a:pPr lvl="2" eaLnBrk="1" hangingPunct="1"/>
            <a:r>
              <a:rPr lang="en-US" altLang="en-US" dirty="0" smtClean="0"/>
              <a:t>Header</a:t>
            </a:r>
          </a:p>
          <a:p>
            <a:pPr lvl="2" eaLnBrk="1" hangingPunct="1"/>
            <a:r>
              <a:rPr lang="en-US" altLang="en-US" dirty="0" smtClean="0"/>
              <a:t>Footer</a:t>
            </a:r>
          </a:p>
          <a:p>
            <a:pPr lvl="2" eaLnBrk="1" hangingPunct="1"/>
            <a:r>
              <a:rPr lang="en-US" altLang="en-US" dirty="0" smtClean="0"/>
              <a:t>Logo</a:t>
            </a:r>
          </a:p>
          <a:p>
            <a:pPr lvl="1" eaLnBrk="1" hangingPunct="1"/>
            <a:r>
              <a:rPr lang="en-US" altLang="en-US" dirty="0" smtClean="0"/>
              <a:t>Specify the FTP servers where you can send reports</a:t>
            </a:r>
          </a:p>
          <a:p>
            <a:pPr lvl="1" eaLnBrk="1" hangingPunct="1"/>
            <a:r>
              <a:rPr lang="en-US" altLang="en-US" dirty="0" smtClean="0"/>
              <a:t>Configure settings for</a:t>
            </a:r>
            <a:br>
              <a:rPr lang="en-US" altLang="en-US" dirty="0" smtClean="0"/>
            </a:br>
            <a:r>
              <a:rPr lang="en-US" altLang="en-US" dirty="0" err="1" smtClean="0"/>
              <a:t>ConnectWise</a:t>
            </a:r>
            <a:r>
              <a:rPr lang="en-US" altLang="en-US" dirty="0" smtClean="0"/>
              <a:t> Integration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FB5E68-7C9A-4CBE-8BFF-C5ADC3F0B0BA}" type="slidenum">
              <a:rPr lang="en-US">
                <a:solidFill>
                  <a:srgbClr val="A6A6A6"/>
                </a:solidFill>
                <a:latin typeface="Segoe"/>
              </a:rPr>
              <a:pPr eaLnBrk="1" hangingPunct="1"/>
              <a:t>36</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5671595" y="1204913"/>
            <a:ext cx="3327721" cy="5151954"/>
          </a:xfrm>
          <a:prstGeom prst="rect">
            <a:avLst/>
          </a:prstGeom>
        </p:spPr>
      </p:pic>
      <p:sp>
        <p:nvSpPr>
          <p:cNvPr id="8" name="Oval 7"/>
          <p:cNvSpPr/>
          <p:nvPr/>
        </p:nvSpPr>
        <p:spPr>
          <a:xfrm>
            <a:off x="7338033" y="2222167"/>
            <a:ext cx="492355" cy="17192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7488784" y="1678956"/>
            <a:ext cx="492355" cy="26781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 — </a:t>
            </a:r>
            <a:r>
              <a:rPr lang="en-US" dirty="0"/>
              <a:t>Configuration</a:t>
            </a:r>
            <a:endParaRPr lang="en-US" dirty="0">
              <a:ea typeface="+mj-ea"/>
            </a:endParaRPr>
          </a:p>
        </p:txBody>
      </p:sp>
      <p:sp>
        <p:nvSpPr>
          <p:cNvPr id="33798" name="Content Placeholder 2"/>
          <p:cNvSpPr>
            <a:spLocks noGrp="1"/>
          </p:cNvSpPr>
          <p:nvPr>
            <p:ph idx="1"/>
          </p:nvPr>
        </p:nvSpPr>
        <p:spPr/>
        <p:txBody>
          <a:bodyPr/>
          <a:lstStyle/>
          <a:p>
            <a:pPr eaLnBrk="1" hangingPunct="1"/>
            <a:r>
              <a:rPr lang="en-US" altLang="en-US" dirty="0" smtClean="0"/>
              <a:t>On the </a:t>
            </a:r>
            <a:r>
              <a:rPr lang="en-US" altLang="en-US" b="1" dirty="0" smtClean="0"/>
              <a:t>Configuration &gt; Logging </a:t>
            </a:r>
            <a:r>
              <a:rPr lang="en-US" altLang="en-US" dirty="0" smtClean="0"/>
              <a:t>page:</a:t>
            </a:r>
          </a:p>
          <a:p>
            <a:pPr lvl="1" eaLnBrk="1" hangingPunct="1"/>
            <a:r>
              <a:rPr lang="en-US" altLang="en-US" dirty="0" smtClean="0"/>
              <a:t>Enable logging for the Dimension server.</a:t>
            </a:r>
          </a:p>
          <a:p>
            <a:pPr lvl="1" eaLnBrk="1" hangingPunct="1"/>
            <a:r>
              <a:rPr lang="en-US" altLang="en-US" dirty="0" smtClean="0"/>
              <a:t>Select the </a:t>
            </a:r>
            <a:r>
              <a:rPr lang="en-US" altLang="en-US" b="1" dirty="0" smtClean="0"/>
              <a:t>Log Level</a:t>
            </a:r>
            <a:r>
              <a:rPr lang="en-US" altLang="en-US" dirty="0" smtClean="0"/>
              <a:t> for the log messages:</a:t>
            </a:r>
          </a:p>
          <a:p>
            <a:pPr lvl="2" eaLnBrk="1" hangingPunct="1"/>
            <a:r>
              <a:rPr lang="en-US" altLang="en-US" dirty="0" smtClean="0"/>
              <a:t>Error </a:t>
            </a:r>
          </a:p>
          <a:p>
            <a:pPr lvl="2" eaLnBrk="1" hangingPunct="1"/>
            <a:r>
              <a:rPr lang="en-US" altLang="en-US" dirty="0" smtClean="0"/>
              <a:t>Warning</a:t>
            </a:r>
          </a:p>
          <a:p>
            <a:pPr lvl="2" eaLnBrk="1" hangingPunct="1"/>
            <a:r>
              <a:rPr lang="en-US" altLang="en-US" dirty="0" smtClean="0"/>
              <a:t>Info</a:t>
            </a:r>
          </a:p>
          <a:p>
            <a:pPr lvl="2" eaLnBrk="1" hangingPunct="1"/>
            <a:r>
              <a:rPr lang="en-US" altLang="en-US" dirty="0" smtClean="0"/>
              <a:t>Debug</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91B17E-2A78-44AD-8390-F8A043C08F9F}" type="slidenum">
              <a:rPr lang="en-US">
                <a:solidFill>
                  <a:srgbClr val="A6A6A6"/>
                </a:solidFill>
                <a:latin typeface="Segoe"/>
              </a:rPr>
              <a:pPr eaLnBrk="1" hangingPunct="1"/>
              <a:t>37</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317181" y="1204913"/>
            <a:ext cx="4658710" cy="4827098"/>
          </a:xfrm>
          <a:prstGeom prst="rect">
            <a:avLst/>
          </a:prstGeom>
        </p:spPr>
      </p:pic>
      <p:sp>
        <p:nvSpPr>
          <p:cNvPr id="8" name="Oval 7"/>
          <p:cNvSpPr/>
          <p:nvPr/>
        </p:nvSpPr>
        <p:spPr>
          <a:xfrm>
            <a:off x="7238044" y="2620969"/>
            <a:ext cx="547688"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935626" y="1917266"/>
            <a:ext cx="604837"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Server Management — IP Address Mapping</a:t>
            </a:r>
            <a:endParaRPr lang="en-US" dirty="0">
              <a:ea typeface="+mj-ea"/>
            </a:endParaRPr>
          </a:p>
        </p:txBody>
      </p:sp>
      <p:sp>
        <p:nvSpPr>
          <p:cNvPr id="34822" name="Content Placeholder 2"/>
          <p:cNvSpPr>
            <a:spLocks noGrp="1"/>
          </p:cNvSpPr>
          <p:nvPr>
            <p:ph idx="1"/>
          </p:nvPr>
        </p:nvSpPr>
        <p:spPr/>
        <p:txBody>
          <a:bodyPr/>
          <a:lstStyle/>
          <a:p>
            <a:pPr eaLnBrk="1" hangingPunct="1"/>
            <a:r>
              <a:rPr lang="en-US" altLang="en-US" dirty="0" smtClean="0"/>
              <a:t>On the </a:t>
            </a:r>
            <a:r>
              <a:rPr lang="en-US" altLang="en-US" b="1" dirty="0" smtClean="0"/>
              <a:t>IP Address Mapping </a:t>
            </a:r>
            <a:r>
              <a:rPr lang="en-US" altLang="en-US" dirty="0" smtClean="0"/>
              <a:t>page, configure IP address resolution for dynamically or statically addressed devices.</a:t>
            </a:r>
          </a:p>
          <a:p>
            <a:pPr eaLnBrk="1" hangingPunct="1"/>
            <a:r>
              <a:rPr lang="en-US" altLang="en-US" dirty="0" smtClean="0"/>
              <a:t>Some Dimension Dashboards and reports show a name instead of the IP address for the device.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18542B-75BC-42E5-BDC3-7FC6C31129E9}" type="slidenum">
              <a:rPr lang="en-US" smtClean="0">
                <a:solidFill>
                  <a:srgbClr val="A6A6A6"/>
                </a:solidFill>
                <a:latin typeface="Segoe"/>
              </a:rPr>
              <a:pPr eaLnBrk="1" hangingPunct="1"/>
              <a:t>38</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607366" y="1223405"/>
            <a:ext cx="4322763" cy="3765491"/>
          </a:xfrm>
          <a:prstGeom prst="rect">
            <a:avLst/>
          </a:prstGeom>
        </p:spPr>
      </p:pic>
      <p:sp>
        <p:nvSpPr>
          <p:cNvPr id="8" name="Oval 7"/>
          <p:cNvSpPr/>
          <p:nvPr/>
        </p:nvSpPr>
        <p:spPr>
          <a:xfrm>
            <a:off x="4662546" y="4002681"/>
            <a:ext cx="546100"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7335623" y="2977562"/>
            <a:ext cx="604837"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7534828" y="1874840"/>
            <a:ext cx="738188"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t>Server Management — IP Address Mapping</a:t>
            </a:r>
            <a:endParaRPr lang="en-US" dirty="0">
              <a:ea typeface="+mj-ea"/>
            </a:endParaRPr>
          </a:p>
        </p:txBody>
      </p:sp>
      <p:sp>
        <p:nvSpPr>
          <p:cNvPr id="34822" name="Content Placeholder 2"/>
          <p:cNvSpPr>
            <a:spLocks noGrp="1"/>
          </p:cNvSpPr>
          <p:nvPr>
            <p:ph idx="1"/>
          </p:nvPr>
        </p:nvSpPr>
        <p:spPr/>
        <p:txBody>
          <a:bodyPr/>
          <a:lstStyle/>
          <a:p>
            <a:pPr eaLnBrk="1" hangingPunct="1"/>
            <a:r>
              <a:rPr lang="en-US" altLang="en-US" dirty="0" smtClean="0"/>
              <a:t>Enable </a:t>
            </a:r>
            <a:r>
              <a:rPr lang="en-US" altLang="en-US" b="1" dirty="0" smtClean="0"/>
              <a:t>Dynamic IP Address Resolution</a:t>
            </a:r>
            <a:r>
              <a:rPr lang="en-US" altLang="en-US" dirty="0" smtClean="0"/>
              <a:t> for devices with dynamic IP addresses. </a:t>
            </a:r>
          </a:p>
          <a:p>
            <a:pPr eaLnBrk="1" hangingPunct="1"/>
            <a:r>
              <a:rPr lang="en-US" altLang="en-US" dirty="0" smtClean="0"/>
              <a:t>Add an IP address/name pair to the </a:t>
            </a:r>
            <a:r>
              <a:rPr lang="en-US" altLang="en-US" b="1" dirty="0" smtClean="0"/>
              <a:t>Static IP Address Map</a:t>
            </a:r>
            <a:r>
              <a:rPr lang="en-US" altLang="en-US" dirty="0" smtClean="0"/>
              <a:t> list for devices with static IP addresses.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18542B-75BC-42E5-BDC3-7FC6C31129E9}" type="slidenum">
              <a:rPr lang="en-US" smtClean="0">
                <a:solidFill>
                  <a:srgbClr val="A6A6A6"/>
                </a:solidFill>
                <a:latin typeface="Segoe"/>
              </a:rPr>
              <a:pPr eaLnBrk="1" hangingPunct="1"/>
              <a:t>39</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607366" y="1223405"/>
            <a:ext cx="4322763" cy="3765491"/>
          </a:xfrm>
          <a:prstGeom prst="rect">
            <a:avLst/>
          </a:prstGeom>
        </p:spPr>
      </p:pic>
      <p:sp>
        <p:nvSpPr>
          <p:cNvPr id="8" name="Oval 7"/>
          <p:cNvSpPr/>
          <p:nvPr/>
        </p:nvSpPr>
        <p:spPr>
          <a:xfrm>
            <a:off x="4662546" y="4002681"/>
            <a:ext cx="546100"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7335623" y="2977562"/>
            <a:ext cx="604837"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7534828" y="1874840"/>
            <a:ext cx="738188"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9030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What is WatchGuard Dimension?</a:t>
            </a:r>
            <a:endParaRPr lang="en-US" dirty="0">
              <a:ea typeface="+mj-ea"/>
            </a:endParaRPr>
          </a:p>
        </p:txBody>
      </p:sp>
      <p:sp>
        <p:nvSpPr>
          <p:cNvPr id="10243" name="Content Placeholder 2"/>
          <p:cNvSpPr>
            <a:spLocks noGrp="1"/>
          </p:cNvSpPr>
          <p:nvPr>
            <p:ph idx="1"/>
          </p:nvPr>
        </p:nvSpPr>
        <p:spPr/>
        <p:txBody>
          <a:bodyPr/>
          <a:lstStyle/>
          <a:p>
            <a:pPr eaLnBrk="1" hangingPunct="1"/>
            <a:r>
              <a:rPr lang="en-US" altLang="en-US" dirty="0" smtClean="0"/>
              <a:t>Secure and centralized logging, visibility, reporting, and management for Firebox devices and WatchGuard servers</a:t>
            </a:r>
          </a:p>
          <a:p>
            <a:pPr lvl="1" eaLnBrk="1" hangingPunct="1"/>
            <a:r>
              <a:rPr lang="en-US" altLang="en-US" dirty="0" smtClean="0"/>
              <a:t>New ways to visualize network data</a:t>
            </a:r>
          </a:p>
          <a:p>
            <a:pPr lvl="1" eaLnBrk="1" hangingPunct="1"/>
            <a:r>
              <a:rPr lang="en-US" altLang="en-US" dirty="0" smtClean="0"/>
              <a:t>Dashboards with simple drill-down operation into log and report information</a:t>
            </a:r>
          </a:p>
          <a:p>
            <a:pPr lvl="1" eaLnBrk="1" hangingPunct="1"/>
            <a:r>
              <a:rPr lang="en-US" altLang="en-US" dirty="0" smtClean="0"/>
              <a:t>Customizable reports that can be emailed to different roles in the organization</a:t>
            </a:r>
          </a:p>
          <a:p>
            <a:pPr lvl="1" eaLnBrk="1" hangingPunct="1"/>
            <a:r>
              <a:rPr lang="en-US" altLang="en-US" dirty="0" smtClean="0"/>
              <a:t>Complements Fireware Web UI visibility tools for Fireware OS v11.8.x and higher</a:t>
            </a:r>
          </a:p>
          <a:p>
            <a:pPr lvl="1" eaLnBrk="1" hangingPunct="1"/>
            <a:r>
              <a:rPr lang="en-US" altLang="en-US" dirty="0" smtClean="0"/>
              <a:t>Reports available after the first summary report period (5 minutes)</a:t>
            </a:r>
          </a:p>
          <a:p>
            <a:pPr lvl="1" eaLnBrk="1" hangingPunct="1"/>
            <a:r>
              <a:rPr lang="en-US" altLang="en-US" dirty="0" smtClean="0"/>
              <a:t>All reports are </a:t>
            </a:r>
            <a:r>
              <a:rPr lang="en-US" altLang="en-US" i="1" dirty="0" smtClean="0"/>
              <a:t>on-demand</a:t>
            </a:r>
            <a:r>
              <a:rPr lang="en-US" altLang="en-US" dirty="0" smtClean="0"/>
              <a:t> all the time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AF13F5-33FD-4C6D-813D-2A89F5156FFA}" type="slidenum">
              <a:rPr lang="en-US">
                <a:solidFill>
                  <a:srgbClr val="A6A6A6"/>
                </a:solidFill>
                <a:latin typeface="Segoe"/>
              </a:rPr>
              <a:pPr eaLnBrk="1" hangingPunct="1"/>
              <a:t>4</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Server Management</a:t>
            </a:r>
            <a:r>
              <a:rPr lang="en-US" dirty="0"/>
              <a:t> — </a:t>
            </a:r>
            <a:r>
              <a:rPr lang="en-US" dirty="0" smtClean="0"/>
              <a:t>Diagnostics</a:t>
            </a:r>
            <a:endParaRPr lang="en-US" dirty="0">
              <a:ea typeface="+mj-ea"/>
            </a:endParaRPr>
          </a:p>
        </p:txBody>
      </p:sp>
      <p:sp>
        <p:nvSpPr>
          <p:cNvPr id="35845" name="Content Placeholder 2"/>
          <p:cNvSpPr>
            <a:spLocks noGrp="1"/>
          </p:cNvSpPr>
          <p:nvPr>
            <p:ph idx="1"/>
          </p:nvPr>
        </p:nvSpPr>
        <p:spPr/>
        <p:txBody>
          <a:bodyPr/>
          <a:lstStyle/>
          <a:p>
            <a:pPr eaLnBrk="1" hangingPunct="1"/>
            <a:r>
              <a:rPr lang="en-US" altLang="en-US" dirty="0" smtClean="0"/>
              <a:t>On the </a:t>
            </a:r>
            <a:r>
              <a:rPr lang="en-US" altLang="en-US" b="1" dirty="0" smtClean="0"/>
              <a:t>Diagnostics</a:t>
            </a:r>
            <a:r>
              <a:rPr lang="en-US" altLang="en-US" dirty="0" smtClean="0"/>
              <a:t> page, you can use these diagnostic tools:</a:t>
            </a:r>
          </a:p>
          <a:p>
            <a:pPr lvl="1" eaLnBrk="1" hangingPunct="1"/>
            <a:r>
              <a:rPr lang="en-US" altLang="en-US" dirty="0" smtClean="0"/>
              <a:t>Purge diagnostic log messages</a:t>
            </a:r>
          </a:p>
          <a:p>
            <a:pPr lvl="1" eaLnBrk="1" hangingPunct="1"/>
            <a:r>
              <a:rPr lang="en-US" altLang="en-US" dirty="0" smtClean="0"/>
              <a:t>View Process List</a:t>
            </a:r>
          </a:p>
          <a:p>
            <a:pPr lvl="1" eaLnBrk="1" hangingPunct="1"/>
            <a:r>
              <a:rPr lang="en-US" altLang="en-US" dirty="0" smtClean="0"/>
              <a:t>View Log Messages:</a:t>
            </a:r>
          </a:p>
          <a:p>
            <a:pPr lvl="2"/>
            <a:r>
              <a:rPr lang="en-US" altLang="en-US" dirty="0"/>
              <a:t>L</a:t>
            </a:r>
            <a:r>
              <a:rPr lang="en-US" altLang="en-US" dirty="0" smtClean="0"/>
              <a:t>og Server </a:t>
            </a:r>
          </a:p>
          <a:p>
            <a:pPr lvl="2"/>
            <a:r>
              <a:rPr lang="en-US" altLang="en-US" dirty="0" smtClean="0"/>
              <a:t>Log Collector </a:t>
            </a:r>
          </a:p>
          <a:p>
            <a:pPr lvl="2"/>
            <a:r>
              <a:rPr lang="en-US" altLang="en-US" dirty="0" smtClean="0"/>
              <a:t>Dimension Server</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48CE92-8DF6-45E7-82EF-85AFD37772D1}" type="slidenum">
              <a:rPr lang="en-US">
                <a:solidFill>
                  <a:srgbClr val="A6A6A6"/>
                </a:solidFill>
                <a:latin typeface="Segoe"/>
              </a:rPr>
              <a:pPr eaLnBrk="1" hangingPunct="1"/>
              <a:t>40</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606724" y="1204912"/>
            <a:ext cx="4346294" cy="5189371"/>
          </a:xfrm>
          <a:prstGeom prst="rect">
            <a:avLst/>
          </a:prstGeom>
        </p:spPr>
      </p:pic>
      <p:sp>
        <p:nvSpPr>
          <p:cNvPr id="8" name="Oval 7"/>
          <p:cNvSpPr/>
          <p:nvPr/>
        </p:nvSpPr>
        <p:spPr>
          <a:xfrm>
            <a:off x="8109274" y="1880044"/>
            <a:ext cx="585801" cy="21497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Status</a:t>
            </a:r>
            <a:endParaRPr lang="en-US" dirty="0">
              <a:ea typeface="+mj-ea"/>
            </a:endParaRPr>
          </a:p>
        </p:txBody>
      </p:sp>
      <p:sp>
        <p:nvSpPr>
          <p:cNvPr id="36869" name="Content Placeholder 2"/>
          <p:cNvSpPr>
            <a:spLocks noGrp="1"/>
          </p:cNvSpPr>
          <p:nvPr>
            <p:ph idx="1"/>
          </p:nvPr>
        </p:nvSpPr>
        <p:spPr/>
        <p:txBody>
          <a:bodyPr/>
          <a:lstStyle/>
          <a:p>
            <a:pPr eaLnBrk="1" hangingPunct="1"/>
            <a:r>
              <a:rPr lang="en-US" altLang="en-US" dirty="0" smtClean="0"/>
              <a:t>On the </a:t>
            </a:r>
            <a:r>
              <a:rPr lang="en-US" altLang="en-US" b="1" dirty="0" smtClean="0"/>
              <a:t>System Settings &gt; Status</a:t>
            </a:r>
            <a:r>
              <a:rPr lang="en-US" altLang="en-US" dirty="0" smtClean="0"/>
              <a:t> page, you can:</a:t>
            </a:r>
          </a:p>
          <a:p>
            <a:pPr lvl="1" eaLnBrk="1" hangingPunct="1"/>
            <a:r>
              <a:rPr lang="en-US" altLang="en-US" dirty="0" smtClean="0"/>
              <a:t>Review Dimension system and network settings</a:t>
            </a:r>
          </a:p>
          <a:p>
            <a:pPr lvl="1" eaLnBrk="1" hangingPunct="1"/>
            <a:r>
              <a:rPr lang="en-US" altLang="en-US" dirty="0" smtClean="0"/>
              <a:t>Manage certificates</a:t>
            </a:r>
          </a:p>
          <a:p>
            <a:pPr lvl="2" eaLnBrk="1" hangingPunct="1"/>
            <a:r>
              <a:rPr lang="en-US" altLang="en-US" dirty="0" smtClean="0"/>
              <a:t>Generate a Web Server CSR</a:t>
            </a:r>
          </a:p>
          <a:p>
            <a:pPr lvl="2" eaLnBrk="1" hangingPunct="1"/>
            <a:r>
              <a:rPr lang="en-US" altLang="en-US" dirty="0" smtClean="0"/>
              <a:t>Import a Web Server Certificate</a:t>
            </a:r>
          </a:p>
          <a:p>
            <a:pPr lvl="2" eaLnBrk="1" hangingPunct="1"/>
            <a:r>
              <a:rPr lang="en-US" altLang="en-US" dirty="0" smtClean="0"/>
              <a:t>Manage Trusted CA Certificates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23FC40-29C5-4B55-98E9-7356C459256D}" type="slidenum">
              <a:rPr lang="en-US">
                <a:solidFill>
                  <a:srgbClr val="A6A6A6"/>
                </a:solidFill>
                <a:latin typeface="Segoe"/>
              </a:rPr>
              <a:pPr eaLnBrk="1" hangingPunct="1"/>
              <a:t>41</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641448" y="1204913"/>
            <a:ext cx="4311569" cy="5147909"/>
          </a:xfrm>
          <a:prstGeom prst="rect">
            <a:avLst/>
          </a:prstGeom>
        </p:spPr>
      </p:pic>
      <p:sp>
        <p:nvSpPr>
          <p:cNvPr id="8" name="Oval 7"/>
          <p:cNvSpPr/>
          <p:nvPr/>
        </p:nvSpPr>
        <p:spPr>
          <a:xfrm>
            <a:off x="7338349" y="1875097"/>
            <a:ext cx="555585" cy="20834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Status</a:t>
            </a:r>
            <a:endParaRPr lang="en-US" dirty="0">
              <a:ea typeface="+mj-ea"/>
            </a:endParaRPr>
          </a:p>
        </p:txBody>
      </p:sp>
      <p:sp>
        <p:nvSpPr>
          <p:cNvPr id="36869" name="Content Placeholder 2"/>
          <p:cNvSpPr>
            <a:spLocks noGrp="1"/>
          </p:cNvSpPr>
          <p:nvPr>
            <p:ph idx="1"/>
          </p:nvPr>
        </p:nvSpPr>
        <p:spPr/>
        <p:txBody>
          <a:bodyPr/>
          <a:lstStyle/>
          <a:p>
            <a:pPr lvl="1" eaLnBrk="1" hangingPunct="1"/>
            <a:r>
              <a:rPr lang="en-US" altLang="en-US" dirty="0" smtClean="0"/>
              <a:t>System Maintenance</a:t>
            </a:r>
          </a:p>
          <a:p>
            <a:pPr lvl="2" eaLnBrk="1" hangingPunct="1"/>
            <a:r>
              <a:rPr lang="en-US" altLang="en-US" dirty="0" smtClean="0"/>
              <a:t>Reboot</a:t>
            </a:r>
          </a:p>
          <a:p>
            <a:pPr lvl="2" eaLnBrk="1" hangingPunct="1"/>
            <a:r>
              <a:rPr lang="en-US" altLang="en-US" dirty="0" smtClean="0"/>
              <a:t>Upgrade</a:t>
            </a:r>
          </a:p>
          <a:p>
            <a:pPr lvl="2" eaLnBrk="1" hangingPunct="1"/>
            <a:r>
              <a:rPr lang="en-US" altLang="en-US" dirty="0" smtClean="0"/>
              <a:t>Restore</a:t>
            </a:r>
          </a:p>
          <a:p>
            <a:pPr lvl="2" eaLnBrk="1" hangingPunct="1"/>
            <a:r>
              <a:rPr lang="en-US" altLang="en-US" dirty="0" smtClean="0"/>
              <a:t>Shut down </a:t>
            </a:r>
            <a:br>
              <a:rPr lang="en-US" altLang="en-US" dirty="0" smtClean="0"/>
            </a:br>
            <a:r>
              <a:rPr lang="en-US" altLang="en-US" sz="1200" i="1" dirty="0" smtClean="0"/>
              <a:t>Powers off the VM</a:t>
            </a:r>
          </a:p>
          <a:p>
            <a:pPr lvl="1" eaLnBrk="1" hangingPunct="1"/>
            <a:r>
              <a:rPr lang="en-US" altLang="en-US" dirty="0" smtClean="0"/>
              <a:t>View &amp; log out connected users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23FC40-29C5-4B55-98E9-7356C459256D}" type="slidenum">
              <a:rPr lang="en-US">
                <a:solidFill>
                  <a:srgbClr val="A6A6A6"/>
                </a:solidFill>
                <a:latin typeface="Segoe"/>
              </a:rPr>
              <a:pPr eaLnBrk="1" hangingPunct="1"/>
              <a:t>42</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641448" y="1204913"/>
            <a:ext cx="4311569" cy="5147909"/>
          </a:xfrm>
          <a:prstGeom prst="rect">
            <a:avLst/>
          </a:prstGeom>
        </p:spPr>
      </p:pic>
      <p:sp>
        <p:nvSpPr>
          <p:cNvPr id="8" name="Oval 7"/>
          <p:cNvSpPr/>
          <p:nvPr/>
        </p:nvSpPr>
        <p:spPr>
          <a:xfrm>
            <a:off x="7338349" y="1875097"/>
            <a:ext cx="555585" cy="20834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99297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Manage CA Certificates</a:t>
            </a:r>
            <a:endParaRPr lang="en-US" dirty="0">
              <a:ea typeface="+mj-ea"/>
            </a:endParaRPr>
          </a:p>
        </p:txBody>
      </p:sp>
      <p:sp>
        <p:nvSpPr>
          <p:cNvPr id="37893" name="Content Placeholder 2"/>
          <p:cNvSpPr>
            <a:spLocks noGrp="1"/>
          </p:cNvSpPr>
          <p:nvPr>
            <p:ph idx="1"/>
          </p:nvPr>
        </p:nvSpPr>
        <p:spPr/>
        <p:txBody>
          <a:bodyPr/>
          <a:lstStyle/>
          <a:p>
            <a:pPr eaLnBrk="1" hangingPunct="1"/>
            <a:r>
              <a:rPr lang="en-US" altLang="en-US" dirty="0" smtClean="0"/>
              <a:t>On the </a:t>
            </a:r>
            <a:r>
              <a:rPr lang="en-US" altLang="en-US" b="1" dirty="0" smtClean="0"/>
              <a:t>System Settings &gt; Status</a:t>
            </a:r>
            <a:r>
              <a:rPr lang="en-US" altLang="en-US" dirty="0" smtClean="0"/>
              <a:t> page, </a:t>
            </a:r>
            <a:r>
              <a:rPr lang="en-US" altLang="en-US" b="1" dirty="0" smtClean="0"/>
              <a:t>Certificate Management</a:t>
            </a:r>
            <a:r>
              <a:rPr lang="en-US" altLang="en-US" dirty="0" smtClean="0"/>
              <a:t> section, select  </a:t>
            </a:r>
            <a:r>
              <a:rPr lang="en-US" altLang="en-US" b="1" dirty="0" smtClean="0"/>
              <a:t>Manage Trusted CA Certificates</a:t>
            </a:r>
            <a:r>
              <a:rPr lang="en-US" altLang="en-US" dirty="0" smtClean="0"/>
              <a:t>.</a:t>
            </a:r>
          </a:p>
          <a:p>
            <a:pPr lvl="1" eaLnBrk="1" hangingPunct="1"/>
            <a:r>
              <a:rPr lang="en-US" altLang="en-US" b="1" dirty="0" smtClean="0"/>
              <a:t>Import</a:t>
            </a:r>
            <a:r>
              <a:rPr lang="en-US" altLang="en-US" dirty="0" smtClean="0"/>
              <a:t> certificates</a:t>
            </a:r>
          </a:p>
          <a:p>
            <a:pPr lvl="1" eaLnBrk="1" hangingPunct="1"/>
            <a:r>
              <a:rPr lang="en-US" altLang="en-US" b="1" dirty="0" smtClean="0"/>
              <a:t>View</a:t>
            </a:r>
            <a:r>
              <a:rPr lang="en-US" altLang="en-US" dirty="0" smtClean="0"/>
              <a:t> certificates in the list</a:t>
            </a:r>
          </a:p>
          <a:p>
            <a:pPr lvl="1" eaLnBrk="1" hangingPunct="1"/>
            <a:r>
              <a:rPr lang="en-US" altLang="en-US" b="1" dirty="0" smtClean="0"/>
              <a:t>Remove</a:t>
            </a:r>
            <a:r>
              <a:rPr lang="en-US" altLang="en-US" dirty="0" smtClean="0"/>
              <a:t> certificates from the list</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EF417B-6269-461F-8485-A379ABAAFEBE}" type="slidenum">
              <a:rPr lang="en-US">
                <a:solidFill>
                  <a:srgbClr val="A6A6A6"/>
                </a:solidFill>
                <a:latin typeface="Segoe"/>
              </a:rPr>
              <a:pPr eaLnBrk="1" hangingPunct="1"/>
              <a:t>43</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5162309" y="1204913"/>
            <a:ext cx="3767559" cy="5156562"/>
          </a:xfrm>
          <a:prstGeom prst="rect">
            <a:avLst/>
          </a:prstGeom>
        </p:spPr>
      </p:pic>
      <p:sp>
        <p:nvSpPr>
          <p:cNvPr id="6" name="Rounded Rectangle 5"/>
          <p:cNvSpPr/>
          <p:nvPr/>
        </p:nvSpPr>
        <p:spPr>
          <a:xfrm>
            <a:off x="5257240" y="6011425"/>
            <a:ext cx="1099955" cy="245757"/>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Configuration</a:t>
            </a:r>
            <a:endParaRPr lang="en-US" dirty="0">
              <a:ea typeface="+mj-ea"/>
            </a:endParaRPr>
          </a:p>
        </p:txBody>
      </p:sp>
      <p:sp>
        <p:nvSpPr>
          <p:cNvPr id="38917" name="Content Placeholder 2"/>
          <p:cNvSpPr>
            <a:spLocks noGrp="1"/>
          </p:cNvSpPr>
          <p:nvPr>
            <p:ph idx="1"/>
          </p:nvPr>
        </p:nvSpPr>
        <p:spPr/>
        <p:txBody>
          <a:bodyPr/>
          <a:lstStyle/>
          <a:p>
            <a:pPr eaLnBrk="1" hangingPunct="1"/>
            <a:r>
              <a:rPr lang="en-US" altLang="en-US" dirty="0" smtClean="0"/>
              <a:t>On the </a:t>
            </a:r>
            <a:r>
              <a:rPr lang="en-US" altLang="en-US" b="1" dirty="0" smtClean="0"/>
              <a:t>System Settings &gt; Configuration </a:t>
            </a:r>
            <a:r>
              <a:rPr lang="en-US" altLang="en-US" dirty="0" smtClean="0"/>
              <a:t>page, you can:</a:t>
            </a:r>
          </a:p>
          <a:p>
            <a:pPr lvl="1" eaLnBrk="1" hangingPunct="1"/>
            <a:r>
              <a:rPr lang="en-US" altLang="en-US" dirty="0" smtClean="0"/>
              <a:t>Change the system interface and static route settings</a:t>
            </a:r>
          </a:p>
          <a:p>
            <a:pPr lvl="1" eaLnBrk="1" hangingPunct="1"/>
            <a:r>
              <a:rPr lang="en-US" altLang="en-US" dirty="0" smtClean="0"/>
              <a:t>Enable Dimension to send feedback to WatchGuard</a:t>
            </a:r>
          </a:p>
          <a:p>
            <a:pPr lvl="1" eaLnBrk="1" hangingPunct="1"/>
            <a:r>
              <a:rPr lang="en-US" altLang="en-US" dirty="0" smtClean="0"/>
              <a:t>Specify the domain settings</a:t>
            </a:r>
          </a:p>
          <a:p>
            <a:pPr lvl="1" eaLnBrk="1" hangingPunct="1"/>
            <a:r>
              <a:rPr lang="en-US" altLang="en-US" dirty="0" smtClean="0"/>
              <a:t>Specify the NTP settings and NTP servers for Dimension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3D5CB4-8736-4C26-BF91-6DD03FD3DA04}" type="slidenum">
              <a:rPr lang="en-US">
                <a:solidFill>
                  <a:srgbClr val="A6A6A6"/>
                </a:solidFill>
                <a:latin typeface="Segoe"/>
              </a:rPr>
              <a:pPr eaLnBrk="1" hangingPunct="1"/>
              <a:t>44</a:t>
            </a:fld>
            <a:endParaRPr lang="en-US">
              <a:solidFill>
                <a:srgbClr val="A6A6A6"/>
              </a:solidFill>
              <a:latin typeface="Segoe"/>
            </a:endParaRPr>
          </a:p>
        </p:txBody>
      </p:sp>
      <p:pic>
        <p:nvPicPr>
          <p:cNvPr id="9" name="Picture 8"/>
          <p:cNvPicPr>
            <a:picLocks noChangeAspect="1"/>
          </p:cNvPicPr>
          <p:nvPr/>
        </p:nvPicPr>
        <p:blipFill>
          <a:blip r:embed="rId2"/>
          <a:stretch>
            <a:fillRect/>
          </a:stretch>
        </p:blipFill>
        <p:spPr>
          <a:xfrm>
            <a:off x="4930816" y="1204913"/>
            <a:ext cx="4045352" cy="5112414"/>
          </a:xfrm>
          <a:prstGeom prst="rect">
            <a:avLst/>
          </a:prstGeom>
        </p:spPr>
      </p:pic>
      <p:sp>
        <p:nvSpPr>
          <p:cNvPr id="8" name="Oval 7"/>
          <p:cNvSpPr/>
          <p:nvPr/>
        </p:nvSpPr>
        <p:spPr>
          <a:xfrm>
            <a:off x="7760747" y="1779558"/>
            <a:ext cx="620770" cy="26934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Configuration</a:t>
            </a:r>
            <a:endParaRPr lang="en-US" dirty="0">
              <a:ea typeface="+mj-ea"/>
            </a:endParaRPr>
          </a:p>
        </p:txBody>
      </p:sp>
      <p:sp>
        <p:nvSpPr>
          <p:cNvPr id="38917" name="Content Placeholder 2"/>
          <p:cNvSpPr>
            <a:spLocks noGrp="1"/>
          </p:cNvSpPr>
          <p:nvPr>
            <p:ph idx="1"/>
          </p:nvPr>
        </p:nvSpPr>
        <p:spPr/>
        <p:txBody>
          <a:bodyPr/>
          <a:lstStyle/>
          <a:p>
            <a:pPr lvl="1" eaLnBrk="1" hangingPunct="1"/>
            <a:r>
              <a:rPr lang="en-US" altLang="en-US" dirty="0" smtClean="0"/>
              <a:t>Enable Dimension to send email notifications and specify the email server information and credentials</a:t>
            </a:r>
          </a:p>
          <a:p>
            <a:pPr lvl="1" eaLnBrk="1" hangingPunct="1"/>
            <a:r>
              <a:rPr lang="en-US" altLang="en-US" dirty="0" smtClean="0"/>
              <a:t>Enable Dimension to create backup files of log data on an SFTP server</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3D5CB4-8736-4C26-BF91-6DD03FD3DA04}" type="slidenum">
              <a:rPr lang="en-US">
                <a:solidFill>
                  <a:srgbClr val="A6A6A6"/>
                </a:solidFill>
                <a:latin typeface="Segoe"/>
              </a:rPr>
              <a:pPr eaLnBrk="1" hangingPunct="1"/>
              <a:t>45</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5232841" y="1204913"/>
            <a:ext cx="3743325" cy="4730720"/>
          </a:xfrm>
          <a:prstGeom prst="rect">
            <a:avLst/>
          </a:prstGeom>
        </p:spPr>
      </p:pic>
    </p:spTree>
    <p:extLst>
      <p:ext uri="{BB962C8B-B14F-4D97-AF65-F5344CB8AC3E}">
        <p14:creationId xmlns:p14="http://schemas.microsoft.com/office/powerpoint/2010/main" val="3679121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Diagnostics</a:t>
            </a:r>
            <a:endParaRPr lang="en-US" dirty="0">
              <a:ea typeface="+mj-ea"/>
            </a:endParaRPr>
          </a:p>
        </p:txBody>
      </p:sp>
      <p:sp>
        <p:nvSpPr>
          <p:cNvPr id="40965" name="Content Placeholder 2"/>
          <p:cNvSpPr>
            <a:spLocks noGrp="1"/>
          </p:cNvSpPr>
          <p:nvPr>
            <p:ph idx="1"/>
          </p:nvPr>
        </p:nvSpPr>
        <p:spPr/>
        <p:txBody>
          <a:bodyPr/>
          <a:lstStyle/>
          <a:p>
            <a:pPr eaLnBrk="1" hangingPunct="1"/>
            <a:r>
              <a:rPr lang="en-US" altLang="en-US" dirty="0" smtClean="0"/>
              <a:t>On the </a:t>
            </a:r>
            <a:r>
              <a:rPr lang="en-US" altLang="en-US" b="1" dirty="0" smtClean="0"/>
              <a:t>System Settings &gt;  Diagnostics </a:t>
            </a:r>
            <a:r>
              <a:rPr lang="en-US" altLang="en-US" dirty="0" smtClean="0"/>
              <a:t>page, you can run diagnostic tasks for the Dimension operating system, Dimension server, and Dimension email system.</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D8C1F5-0342-4E7A-B26B-8A3E7060F385}" type="slidenum">
              <a:rPr lang="en-US">
                <a:solidFill>
                  <a:srgbClr val="A6A6A6"/>
                </a:solidFill>
                <a:latin typeface="Segoe"/>
              </a:rPr>
              <a:pPr eaLnBrk="1" hangingPunct="1"/>
              <a:t>46</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5224041" y="1201650"/>
            <a:ext cx="3763963" cy="4756802"/>
          </a:xfrm>
          <a:prstGeom prst="rect">
            <a:avLst/>
          </a:prstGeom>
        </p:spPr>
      </p:pic>
      <p:sp>
        <p:nvSpPr>
          <p:cNvPr id="8" name="Oval 7"/>
          <p:cNvSpPr/>
          <p:nvPr/>
        </p:nvSpPr>
        <p:spPr>
          <a:xfrm>
            <a:off x="8205366" y="1742053"/>
            <a:ext cx="571500"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Diagnostics</a:t>
            </a:r>
            <a:endParaRPr lang="en-US" dirty="0">
              <a:ea typeface="+mj-ea"/>
            </a:endParaRPr>
          </a:p>
        </p:txBody>
      </p:sp>
      <p:sp>
        <p:nvSpPr>
          <p:cNvPr id="40965" name="Content Placeholder 2"/>
          <p:cNvSpPr>
            <a:spLocks noGrp="1"/>
          </p:cNvSpPr>
          <p:nvPr>
            <p:ph idx="1"/>
          </p:nvPr>
        </p:nvSpPr>
        <p:spPr/>
        <p:txBody>
          <a:bodyPr/>
          <a:lstStyle/>
          <a:p>
            <a:r>
              <a:rPr lang="en-US" altLang="en-US" b="1" dirty="0"/>
              <a:t>Operating System</a:t>
            </a:r>
            <a:r>
              <a:rPr lang="en-US" altLang="en-US" dirty="0"/>
              <a:t> tasks:</a:t>
            </a:r>
          </a:p>
          <a:p>
            <a:pPr lvl="1"/>
            <a:r>
              <a:rPr lang="en-US" altLang="en-US" dirty="0"/>
              <a:t>Ping, </a:t>
            </a:r>
            <a:r>
              <a:rPr lang="en-US" altLang="en-US" dirty="0" err="1"/>
              <a:t>traceroute</a:t>
            </a:r>
            <a:r>
              <a:rPr lang="en-US" altLang="en-US" dirty="0"/>
              <a:t>, DNS lookup</a:t>
            </a:r>
          </a:p>
          <a:p>
            <a:pPr lvl="1"/>
            <a:r>
              <a:rPr lang="en-US" altLang="en-US" dirty="0"/>
              <a:t>System Diagnostics</a:t>
            </a:r>
          </a:p>
          <a:p>
            <a:pPr lvl="1"/>
            <a:r>
              <a:rPr lang="en-US" altLang="en-US" dirty="0"/>
              <a:t>Support Access for Diagnostics</a:t>
            </a:r>
          </a:p>
          <a:p>
            <a:pPr lvl="1"/>
            <a:r>
              <a:rPr lang="en-US" altLang="en-US" dirty="0"/>
              <a:t>System Package Update</a:t>
            </a:r>
          </a:p>
          <a:p>
            <a:pPr lvl="1"/>
            <a:r>
              <a:rPr lang="en-US" altLang="en-US" dirty="0"/>
              <a:t>Status Report</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D8C1F5-0342-4E7A-B26B-8A3E7060F385}" type="slidenum">
              <a:rPr lang="en-US">
                <a:solidFill>
                  <a:srgbClr val="A6A6A6"/>
                </a:solidFill>
                <a:latin typeface="Segoe"/>
              </a:rPr>
              <a:pPr eaLnBrk="1" hangingPunct="1"/>
              <a:t>47</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5224041" y="1201650"/>
            <a:ext cx="3763963" cy="4756802"/>
          </a:xfrm>
          <a:prstGeom prst="rect">
            <a:avLst/>
          </a:prstGeom>
        </p:spPr>
      </p:pic>
      <p:sp>
        <p:nvSpPr>
          <p:cNvPr id="8" name="Oval 7"/>
          <p:cNvSpPr/>
          <p:nvPr/>
        </p:nvSpPr>
        <p:spPr>
          <a:xfrm>
            <a:off x="8205366" y="1742053"/>
            <a:ext cx="571500" cy="2571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397445" y="1939146"/>
            <a:ext cx="733425" cy="32385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02243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Diagnostics</a:t>
            </a:r>
            <a:endParaRPr lang="en-US" dirty="0">
              <a:ea typeface="+mj-ea"/>
            </a:endParaRPr>
          </a:p>
        </p:txBody>
      </p:sp>
      <p:sp>
        <p:nvSpPr>
          <p:cNvPr id="41990" name="Content Placeholder 2"/>
          <p:cNvSpPr>
            <a:spLocks noGrp="1"/>
          </p:cNvSpPr>
          <p:nvPr>
            <p:ph idx="1"/>
          </p:nvPr>
        </p:nvSpPr>
        <p:spPr/>
        <p:txBody>
          <a:bodyPr/>
          <a:lstStyle/>
          <a:p>
            <a:pPr eaLnBrk="1" hangingPunct="1"/>
            <a:r>
              <a:rPr lang="en-US" altLang="en-US" b="1" dirty="0" smtClean="0"/>
              <a:t>Dimension Server</a:t>
            </a:r>
            <a:r>
              <a:rPr lang="en-US" altLang="en-US" dirty="0" smtClean="0"/>
              <a:t> tasks:</a:t>
            </a:r>
          </a:p>
          <a:p>
            <a:pPr lvl="1" eaLnBrk="1" hangingPunct="1"/>
            <a:r>
              <a:rPr lang="en-US" altLang="en-US" dirty="0" smtClean="0"/>
              <a:t>Process Information</a:t>
            </a:r>
          </a:p>
          <a:p>
            <a:pPr lvl="1" eaLnBrk="1" hangingPunct="1"/>
            <a:r>
              <a:rPr lang="en-US" altLang="en-US" dirty="0" smtClean="0"/>
              <a:t>Task History</a:t>
            </a:r>
          </a:p>
          <a:p>
            <a:pPr lvl="1" eaLnBrk="1" hangingPunct="1"/>
            <a:r>
              <a:rPr lang="en-US" altLang="en-US" dirty="0" smtClean="0"/>
              <a:t>Log Messages</a:t>
            </a:r>
          </a:p>
          <a:p>
            <a:pPr lvl="1"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62BD09-1BC7-4A4C-B039-8C774370C8D5}" type="slidenum">
              <a:rPr lang="en-US">
                <a:solidFill>
                  <a:srgbClr val="A6A6A6"/>
                </a:solidFill>
                <a:latin typeface="Segoe"/>
              </a:rPr>
              <a:pPr eaLnBrk="1" hangingPunct="1"/>
              <a:t>48</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114800" y="1204913"/>
            <a:ext cx="4784725" cy="4829599"/>
          </a:xfrm>
          <a:prstGeom prst="rect">
            <a:avLst/>
          </a:prstGeom>
        </p:spPr>
      </p:pic>
      <p:sp>
        <p:nvSpPr>
          <p:cNvPr id="8" name="Oval 7"/>
          <p:cNvSpPr/>
          <p:nvPr/>
        </p:nvSpPr>
        <p:spPr>
          <a:xfrm>
            <a:off x="8023225" y="1945215"/>
            <a:ext cx="504825" cy="22657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201138" y="2171794"/>
            <a:ext cx="733425" cy="32385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System Settings — Diagnostics</a:t>
            </a:r>
            <a:endParaRPr lang="en-US" dirty="0">
              <a:ea typeface="+mj-ea"/>
            </a:endParaRPr>
          </a:p>
        </p:txBody>
      </p:sp>
      <p:sp>
        <p:nvSpPr>
          <p:cNvPr id="41990" name="Content Placeholder 2"/>
          <p:cNvSpPr>
            <a:spLocks noGrp="1"/>
          </p:cNvSpPr>
          <p:nvPr>
            <p:ph idx="1"/>
          </p:nvPr>
        </p:nvSpPr>
        <p:spPr/>
        <p:txBody>
          <a:bodyPr/>
          <a:lstStyle/>
          <a:p>
            <a:pPr eaLnBrk="1" hangingPunct="1"/>
            <a:r>
              <a:rPr lang="en-US" altLang="en-US" b="1" dirty="0" smtClean="0"/>
              <a:t>Email</a:t>
            </a:r>
            <a:r>
              <a:rPr lang="en-US" altLang="en-US" dirty="0" smtClean="0"/>
              <a:t> system tasks:</a:t>
            </a:r>
          </a:p>
          <a:p>
            <a:pPr lvl="1" eaLnBrk="1" hangingPunct="1"/>
            <a:r>
              <a:rPr lang="en-US" altLang="en-US" dirty="0" smtClean="0"/>
              <a:t>Email status</a:t>
            </a:r>
          </a:p>
          <a:p>
            <a:pPr lvl="1" eaLnBrk="1" hangingPunct="1"/>
            <a:r>
              <a:rPr lang="en-US" altLang="en-US" dirty="0" smtClean="0"/>
              <a:t>Flush email queue</a:t>
            </a:r>
            <a:br>
              <a:rPr lang="en-US" altLang="en-US" dirty="0" smtClean="0"/>
            </a:br>
            <a:r>
              <a:rPr lang="en-US" altLang="en-US" sz="1200" i="1" dirty="0" smtClean="0"/>
              <a:t>Send all email messages in the queue</a:t>
            </a:r>
          </a:p>
          <a:p>
            <a:pPr lvl="1" eaLnBrk="1" hangingPunct="1"/>
            <a:r>
              <a:rPr lang="en-US" altLang="en-US" dirty="0" smtClean="0"/>
              <a:t>Purge Email queue</a:t>
            </a:r>
            <a:br>
              <a:rPr lang="en-US" altLang="en-US" dirty="0" smtClean="0"/>
            </a:br>
            <a:r>
              <a:rPr lang="en-US" altLang="en-US" sz="1200" i="1" dirty="0" smtClean="0"/>
              <a:t>Remove all email messages in the queue</a:t>
            </a:r>
          </a:p>
          <a:p>
            <a:pPr lvl="1" eaLnBrk="1" hangingPunct="1"/>
            <a:r>
              <a:rPr lang="en-US" altLang="en-US" dirty="0" smtClean="0"/>
              <a:t>Test email</a:t>
            </a:r>
          </a:p>
          <a:p>
            <a:pPr lvl="1" eaLnBrk="1" hangingPunct="1"/>
            <a:r>
              <a:rPr lang="en-US" altLang="en-US" dirty="0" smtClean="0"/>
              <a:t>Review log messages from the Dimension email system</a:t>
            </a:r>
          </a:p>
          <a:p>
            <a:pPr lvl="1"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62BD09-1BC7-4A4C-B039-8C774370C8D5}" type="slidenum">
              <a:rPr lang="en-US">
                <a:solidFill>
                  <a:srgbClr val="A6A6A6"/>
                </a:solidFill>
                <a:latin typeface="Segoe"/>
              </a:rPr>
              <a:pPr eaLnBrk="1" hangingPunct="1"/>
              <a:t>49</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21991" y="1204913"/>
            <a:ext cx="4784725" cy="4829599"/>
          </a:xfrm>
          <a:prstGeom prst="rect">
            <a:avLst/>
          </a:prstGeom>
        </p:spPr>
      </p:pic>
      <p:sp>
        <p:nvSpPr>
          <p:cNvPr id="8" name="Oval 7"/>
          <p:cNvSpPr/>
          <p:nvPr/>
        </p:nvSpPr>
        <p:spPr>
          <a:xfrm>
            <a:off x="8039941" y="1921516"/>
            <a:ext cx="504825" cy="22657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801566" y="2176670"/>
            <a:ext cx="733425" cy="32385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98568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What is WatchGuard Dimension?</a:t>
            </a:r>
            <a:endParaRPr lang="en-US" dirty="0">
              <a:ea typeface="+mj-ea"/>
            </a:endParaRPr>
          </a:p>
        </p:txBody>
      </p:sp>
      <p:sp>
        <p:nvSpPr>
          <p:cNvPr id="10243" name="Content Placeholder 2"/>
          <p:cNvSpPr>
            <a:spLocks noGrp="1"/>
          </p:cNvSpPr>
          <p:nvPr>
            <p:ph idx="1"/>
          </p:nvPr>
        </p:nvSpPr>
        <p:spPr/>
        <p:txBody>
          <a:bodyPr/>
          <a:lstStyle/>
          <a:p>
            <a:pPr eaLnBrk="1" hangingPunct="1"/>
            <a:r>
              <a:rPr lang="en-US" altLang="en-US" dirty="0" smtClean="0"/>
              <a:t>Cloud-ready zero-installation deployment</a:t>
            </a:r>
          </a:p>
          <a:p>
            <a:pPr lvl="1" eaLnBrk="1" hangingPunct="1"/>
            <a:r>
              <a:rPr lang="en-US" altLang="en-US" dirty="0" smtClean="0"/>
              <a:t>Delivered as a virtual appliance for </a:t>
            </a:r>
            <a:r>
              <a:rPr lang="en-US" altLang="en-US" dirty="0" err="1" smtClean="0"/>
              <a:t>ESXi</a:t>
            </a:r>
            <a:r>
              <a:rPr lang="en-US" altLang="en-US" dirty="0" smtClean="0"/>
              <a:t> (.ova) and Hyper-V (.</a:t>
            </a:r>
            <a:r>
              <a:rPr lang="en-US" altLang="en-US" dirty="0" err="1" smtClean="0"/>
              <a:t>vhd</a:t>
            </a:r>
            <a:r>
              <a:rPr lang="en-US" altLang="en-US" dirty="0" smtClean="0"/>
              <a:t>)</a:t>
            </a:r>
          </a:p>
          <a:p>
            <a:pPr lvl="1" eaLnBrk="1" hangingPunct="1"/>
            <a:r>
              <a:rPr lang="en-US" altLang="en-US" dirty="0" smtClean="0"/>
              <a:t>Runs on 64-bit Linux</a:t>
            </a:r>
          </a:p>
          <a:p>
            <a:pPr lvl="1" eaLnBrk="1" hangingPunct="1"/>
            <a:r>
              <a:rPr lang="en-US" altLang="en-US" dirty="0" smtClean="0"/>
              <a:t>Driven by </a:t>
            </a:r>
            <a:r>
              <a:rPr lang="en-US" altLang="en-US" dirty="0" err="1" smtClean="0"/>
              <a:t>PostgreSQL</a:t>
            </a:r>
            <a:r>
              <a:rPr lang="en-US" altLang="en-US" dirty="0" smtClean="0"/>
              <a:t> 9.2</a:t>
            </a:r>
          </a:p>
          <a:p>
            <a:pPr lvl="1" eaLnBrk="1" hangingPunct="1"/>
            <a:r>
              <a:rPr lang="en-US" altLang="en-US" dirty="0" smtClean="0"/>
              <a:t>Web interface supports most desktop and mobile browsers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AF13F5-33FD-4C6D-813D-2A89F5156FFA}" type="slidenum">
              <a:rPr lang="en-US">
                <a:solidFill>
                  <a:srgbClr val="A6A6A6"/>
                </a:solidFill>
                <a:latin typeface="Segoe"/>
              </a:rPr>
              <a:pPr eaLnBrk="1" hangingPunct="1"/>
              <a:t>5</a:t>
            </a:fld>
            <a:endParaRPr lang="en-US">
              <a:solidFill>
                <a:srgbClr val="A6A6A6"/>
              </a:solidFill>
              <a:latin typeface="Segoe"/>
            </a:endParaRPr>
          </a:p>
        </p:txBody>
      </p:sp>
    </p:spTree>
    <p:extLst>
      <p:ext uri="{BB962C8B-B14F-4D97-AF65-F5344CB8AC3E}">
        <p14:creationId xmlns:p14="http://schemas.microsoft.com/office/powerpoint/2010/main" val="8556783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Database — Status</a:t>
            </a:r>
            <a:endParaRPr lang="en-US" dirty="0"/>
          </a:p>
        </p:txBody>
      </p:sp>
      <p:sp>
        <p:nvSpPr>
          <p:cNvPr id="43013" name="Content Placeholder 4"/>
          <p:cNvSpPr>
            <a:spLocks noGrp="1"/>
          </p:cNvSpPr>
          <p:nvPr>
            <p:ph idx="1"/>
          </p:nvPr>
        </p:nvSpPr>
        <p:spPr/>
        <p:txBody>
          <a:bodyPr/>
          <a:lstStyle/>
          <a:p>
            <a:r>
              <a:rPr lang="en-US" altLang="en-US" dirty="0" smtClean="0"/>
              <a:t>On the </a:t>
            </a:r>
            <a:r>
              <a:rPr lang="en-US" altLang="en-US" b="1" dirty="0" smtClean="0"/>
              <a:t>Database &gt; Status </a:t>
            </a:r>
            <a:r>
              <a:rPr lang="en-US" altLang="en-US" dirty="0" smtClean="0"/>
              <a:t> page, you can monitor the status of the Dimension database.</a:t>
            </a:r>
          </a:p>
          <a:p>
            <a:r>
              <a:rPr lang="en-US" altLang="en-US" b="1" dirty="0" smtClean="0"/>
              <a:t>Database Status</a:t>
            </a:r>
          </a:p>
          <a:p>
            <a:pPr lvl="1"/>
            <a:r>
              <a:rPr lang="en-US" altLang="en-US" dirty="0" smtClean="0"/>
              <a:t>Current database status</a:t>
            </a:r>
          </a:p>
          <a:p>
            <a:pPr lvl="1"/>
            <a:r>
              <a:rPr lang="en-US" altLang="en-US" dirty="0" smtClean="0"/>
              <a:t>Stop &amp; start the database processes</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A933C-19D8-42B9-998F-664247371FA6}" type="slidenum">
              <a:rPr lang="en-US" smtClean="0">
                <a:solidFill>
                  <a:srgbClr val="A6A6A6"/>
                </a:solidFill>
                <a:latin typeface="Segoe"/>
              </a:rPr>
              <a:pPr eaLnBrk="1" hangingPunct="1"/>
              <a:t>50</a:t>
            </a:fld>
            <a:endParaRPr lang="en-US">
              <a:solidFill>
                <a:srgbClr val="A6A6A6"/>
              </a:solidFill>
              <a:latin typeface="Segoe"/>
            </a:endParaRPr>
          </a:p>
        </p:txBody>
      </p:sp>
      <p:pic>
        <p:nvPicPr>
          <p:cNvPr id="9" name="Picture 8"/>
          <p:cNvPicPr>
            <a:picLocks noChangeAspect="1"/>
          </p:cNvPicPr>
          <p:nvPr/>
        </p:nvPicPr>
        <p:blipFill>
          <a:blip r:embed="rId2"/>
          <a:stretch>
            <a:fillRect/>
          </a:stretch>
        </p:blipFill>
        <p:spPr>
          <a:xfrm>
            <a:off x="4202380" y="1204913"/>
            <a:ext cx="4785361" cy="4249170"/>
          </a:xfrm>
          <a:prstGeom prst="rect">
            <a:avLst/>
          </a:prstGeom>
        </p:spPr>
      </p:pic>
      <p:sp>
        <p:nvSpPr>
          <p:cNvPr id="10" name="Rounded Rectangle 9"/>
          <p:cNvSpPr/>
          <p:nvPr/>
        </p:nvSpPr>
        <p:spPr>
          <a:xfrm>
            <a:off x="7358966" y="1975027"/>
            <a:ext cx="304800" cy="17145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Database — Status</a:t>
            </a:r>
            <a:endParaRPr lang="en-US" dirty="0"/>
          </a:p>
        </p:txBody>
      </p:sp>
      <p:sp>
        <p:nvSpPr>
          <p:cNvPr id="43013" name="Content Placeholder 4"/>
          <p:cNvSpPr>
            <a:spLocks noGrp="1"/>
          </p:cNvSpPr>
          <p:nvPr>
            <p:ph idx="1"/>
          </p:nvPr>
        </p:nvSpPr>
        <p:spPr/>
        <p:txBody>
          <a:bodyPr/>
          <a:lstStyle/>
          <a:p>
            <a:r>
              <a:rPr lang="en-US" altLang="en-US" b="1" dirty="0" smtClean="0"/>
              <a:t>Database Backup</a:t>
            </a:r>
          </a:p>
          <a:p>
            <a:pPr lvl="1"/>
            <a:r>
              <a:rPr lang="en-US" altLang="en-US" dirty="0" smtClean="0"/>
              <a:t>Create or restore a backup file of the database</a:t>
            </a:r>
          </a:p>
          <a:p>
            <a:pPr lvl="1"/>
            <a:r>
              <a:rPr lang="en-US" altLang="en-US" dirty="0" smtClean="0"/>
              <a:t>Does not include historical data</a:t>
            </a:r>
          </a:p>
          <a:p>
            <a:r>
              <a:rPr lang="en-US" altLang="en-US" b="1" dirty="0" smtClean="0"/>
              <a:t>Log Rate</a:t>
            </a:r>
            <a:endParaRPr lang="en-US" altLang="en-US" dirty="0" smtClean="0"/>
          </a:p>
          <a:p>
            <a:pPr lvl="1"/>
            <a:r>
              <a:rPr lang="en-US" altLang="en-US" dirty="0" smtClean="0"/>
              <a:t>Review the last 24 hours of database activity</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A933C-19D8-42B9-998F-664247371FA6}" type="slidenum">
              <a:rPr lang="en-US" smtClean="0">
                <a:solidFill>
                  <a:srgbClr val="A6A6A6"/>
                </a:solidFill>
                <a:latin typeface="Segoe"/>
              </a:rPr>
              <a:pPr eaLnBrk="1" hangingPunct="1"/>
              <a:t>51</a:t>
            </a:fld>
            <a:endParaRPr lang="en-US">
              <a:solidFill>
                <a:srgbClr val="A6A6A6"/>
              </a:solidFill>
              <a:latin typeface="Segoe"/>
            </a:endParaRPr>
          </a:p>
        </p:txBody>
      </p:sp>
      <p:pic>
        <p:nvPicPr>
          <p:cNvPr id="9" name="Picture 8"/>
          <p:cNvPicPr>
            <a:picLocks noChangeAspect="1"/>
          </p:cNvPicPr>
          <p:nvPr/>
        </p:nvPicPr>
        <p:blipFill>
          <a:blip r:embed="rId2"/>
          <a:stretch>
            <a:fillRect/>
          </a:stretch>
        </p:blipFill>
        <p:spPr>
          <a:xfrm>
            <a:off x="4202380" y="1204913"/>
            <a:ext cx="4785361" cy="4249170"/>
          </a:xfrm>
          <a:prstGeom prst="rect">
            <a:avLst/>
          </a:prstGeom>
        </p:spPr>
      </p:pic>
      <p:sp>
        <p:nvSpPr>
          <p:cNvPr id="10" name="Rounded Rectangle 9"/>
          <p:cNvSpPr/>
          <p:nvPr/>
        </p:nvSpPr>
        <p:spPr>
          <a:xfrm>
            <a:off x="7358966" y="1975027"/>
            <a:ext cx="304800" cy="17145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525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Database — Configuration</a:t>
            </a:r>
            <a:endParaRPr lang="en-US" dirty="0"/>
          </a:p>
        </p:txBody>
      </p:sp>
      <p:sp>
        <p:nvSpPr>
          <p:cNvPr id="43013" name="Content Placeholder 4"/>
          <p:cNvSpPr>
            <a:spLocks noGrp="1"/>
          </p:cNvSpPr>
          <p:nvPr>
            <p:ph idx="1"/>
          </p:nvPr>
        </p:nvSpPr>
        <p:spPr/>
        <p:txBody>
          <a:bodyPr/>
          <a:lstStyle/>
          <a:p>
            <a:r>
              <a:rPr lang="en-US" altLang="en-US" dirty="0" smtClean="0"/>
              <a:t>On the </a:t>
            </a:r>
            <a:r>
              <a:rPr lang="en-US" altLang="en-US" b="1" dirty="0" smtClean="0"/>
              <a:t>Database &gt; Configuration </a:t>
            </a:r>
            <a:r>
              <a:rPr lang="en-US" altLang="en-US" dirty="0" smtClean="0"/>
              <a:t>page,  you can change the location of the Dimension database.</a:t>
            </a:r>
          </a:p>
          <a:p>
            <a:pPr lvl="1"/>
            <a:r>
              <a:rPr lang="en-US" altLang="en-US" dirty="0" smtClean="0"/>
              <a:t>Built-in database</a:t>
            </a:r>
          </a:p>
          <a:p>
            <a:pPr lvl="1"/>
            <a:r>
              <a:rPr lang="en-US" altLang="en-US" dirty="0" smtClean="0"/>
              <a:t>External </a:t>
            </a:r>
            <a:r>
              <a:rPr lang="en-US" altLang="en-US" dirty="0" err="1" smtClean="0"/>
              <a:t>PostgreSQL</a:t>
            </a:r>
            <a:r>
              <a:rPr lang="en-US" altLang="en-US" dirty="0" smtClean="0"/>
              <a:t> database</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A933C-19D8-42B9-998F-664247371FA6}" type="slidenum">
              <a:rPr lang="en-US">
                <a:solidFill>
                  <a:srgbClr val="A6A6A6"/>
                </a:solidFill>
                <a:latin typeface="Segoe"/>
              </a:rPr>
              <a:pPr eaLnBrk="1" hangingPunct="1"/>
              <a:t>52</a:t>
            </a:fld>
            <a:endParaRPr lang="en-US">
              <a:solidFill>
                <a:srgbClr val="A6A6A6"/>
              </a:solidFill>
              <a:latin typeface="Segoe"/>
            </a:endParaRPr>
          </a:p>
        </p:txBody>
      </p:sp>
      <p:pic>
        <p:nvPicPr>
          <p:cNvPr id="5" name="Picture 4"/>
          <p:cNvPicPr>
            <a:picLocks noChangeAspect="1"/>
          </p:cNvPicPr>
          <p:nvPr/>
        </p:nvPicPr>
        <p:blipFill>
          <a:blip r:embed="rId2"/>
          <a:stretch>
            <a:fillRect/>
          </a:stretch>
        </p:blipFill>
        <p:spPr>
          <a:xfrm>
            <a:off x="5274864" y="1204913"/>
            <a:ext cx="3655110" cy="3218039"/>
          </a:xfrm>
          <a:prstGeom prst="rect">
            <a:avLst/>
          </a:prstGeom>
        </p:spPr>
      </p:pic>
      <p:sp>
        <p:nvSpPr>
          <p:cNvPr id="6" name="Rounded Rectangle 5"/>
          <p:cNvSpPr/>
          <p:nvPr/>
        </p:nvSpPr>
        <p:spPr>
          <a:xfrm>
            <a:off x="7937786" y="1765477"/>
            <a:ext cx="419100" cy="15240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042755" y="3094254"/>
            <a:ext cx="3476200" cy="3060523"/>
          </a:xfrm>
          <a:prstGeom prst="rect">
            <a:avLst/>
          </a:prstGeom>
        </p:spPr>
      </p:pic>
      <p:sp>
        <p:nvSpPr>
          <p:cNvPr id="10" name="Rounded Rectangle 9"/>
          <p:cNvSpPr/>
          <p:nvPr/>
        </p:nvSpPr>
        <p:spPr>
          <a:xfrm>
            <a:off x="6568361" y="3628711"/>
            <a:ext cx="419100" cy="15240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394611" y="2470327"/>
            <a:ext cx="542925" cy="15240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364275" y="4300577"/>
            <a:ext cx="1851661" cy="143827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832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Database — Diagnostics</a:t>
            </a:r>
            <a:endParaRPr lang="en-US" dirty="0"/>
          </a:p>
        </p:txBody>
      </p:sp>
      <p:sp>
        <p:nvSpPr>
          <p:cNvPr id="43013" name="Content Placeholder 4"/>
          <p:cNvSpPr>
            <a:spLocks noGrp="1"/>
          </p:cNvSpPr>
          <p:nvPr>
            <p:ph idx="1"/>
          </p:nvPr>
        </p:nvSpPr>
        <p:spPr/>
        <p:txBody>
          <a:bodyPr/>
          <a:lstStyle/>
          <a:p>
            <a:r>
              <a:rPr lang="en-US" altLang="en-US" dirty="0" smtClean="0"/>
              <a:t>On the </a:t>
            </a:r>
            <a:r>
              <a:rPr lang="en-US" altLang="en-US" b="1" dirty="0" smtClean="0"/>
              <a:t>Database &gt; Diagnostics </a:t>
            </a:r>
            <a:r>
              <a:rPr lang="en-US" altLang="en-US" dirty="0" smtClean="0"/>
              <a:t>page,  you can monitor the status of the Dimension database.</a:t>
            </a:r>
          </a:p>
          <a:p>
            <a:pPr lvl="1"/>
            <a:r>
              <a:rPr lang="en-US" altLang="en-US" b="1" dirty="0" smtClean="0"/>
              <a:t>Database Process List</a:t>
            </a:r>
          </a:p>
          <a:p>
            <a:pPr lvl="2"/>
            <a:r>
              <a:rPr lang="en-US" altLang="en-US" dirty="0" smtClean="0"/>
              <a:t>See all the active database processes</a:t>
            </a:r>
          </a:p>
          <a:p>
            <a:pPr lvl="1"/>
            <a:r>
              <a:rPr lang="en-US" altLang="en-US" b="1" dirty="0" smtClean="0"/>
              <a:t>Log Messages</a:t>
            </a:r>
          </a:p>
          <a:p>
            <a:pPr lvl="2"/>
            <a:r>
              <a:rPr lang="en-US" altLang="en-US" dirty="0" smtClean="0"/>
              <a:t>View the log messages generated each day</a:t>
            </a:r>
          </a:p>
          <a:p>
            <a:pPr lvl="1"/>
            <a:r>
              <a:rPr lang="en-US" altLang="en-US" b="1" dirty="0" smtClean="0"/>
              <a:t>Status Report</a:t>
            </a:r>
          </a:p>
          <a:p>
            <a:pPr lvl="2"/>
            <a:r>
              <a:rPr lang="en-US" altLang="en-US" dirty="0" smtClean="0"/>
              <a:t>See statistics for the devices connected to Dimension</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EA933C-19D8-42B9-998F-664247371FA6}" type="slidenum">
              <a:rPr lang="en-US">
                <a:solidFill>
                  <a:srgbClr val="A6A6A6"/>
                </a:solidFill>
                <a:latin typeface="Segoe"/>
              </a:rPr>
              <a:pPr eaLnBrk="1" hangingPunct="1"/>
              <a:t>53</a:t>
            </a:fld>
            <a:endParaRPr lang="en-US">
              <a:solidFill>
                <a:srgbClr val="A6A6A6"/>
              </a:solidFill>
              <a:latin typeface="Segoe"/>
            </a:endParaRPr>
          </a:p>
        </p:txBody>
      </p:sp>
      <p:pic>
        <p:nvPicPr>
          <p:cNvPr id="5" name="Picture 4"/>
          <p:cNvPicPr>
            <a:picLocks noChangeAspect="1"/>
          </p:cNvPicPr>
          <p:nvPr/>
        </p:nvPicPr>
        <p:blipFill>
          <a:blip r:embed="rId2"/>
          <a:stretch>
            <a:fillRect/>
          </a:stretch>
        </p:blipFill>
        <p:spPr>
          <a:xfrm>
            <a:off x="4453889" y="1204913"/>
            <a:ext cx="3848185" cy="2792528"/>
          </a:xfrm>
          <a:prstGeom prst="rect">
            <a:avLst/>
          </a:prstGeom>
        </p:spPr>
      </p:pic>
      <p:pic>
        <p:nvPicPr>
          <p:cNvPr id="8" name="Picture 7"/>
          <p:cNvPicPr>
            <a:picLocks noChangeAspect="1"/>
          </p:cNvPicPr>
          <p:nvPr/>
        </p:nvPicPr>
        <p:blipFill>
          <a:blip r:embed="rId3"/>
          <a:stretch>
            <a:fillRect/>
          </a:stretch>
        </p:blipFill>
        <p:spPr>
          <a:xfrm>
            <a:off x="4114800" y="3455769"/>
            <a:ext cx="3852862" cy="2795922"/>
          </a:xfrm>
          <a:prstGeom prst="rect">
            <a:avLst/>
          </a:prstGeom>
        </p:spPr>
      </p:pic>
      <p:pic>
        <p:nvPicPr>
          <p:cNvPr id="6" name="Picture 5"/>
          <p:cNvPicPr>
            <a:picLocks noChangeAspect="1"/>
          </p:cNvPicPr>
          <p:nvPr/>
        </p:nvPicPr>
        <p:blipFill>
          <a:blip r:embed="rId4"/>
          <a:stretch>
            <a:fillRect/>
          </a:stretch>
        </p:blipFill>
        <p:spPr>
          <a:xfrm>
            <a:off x="5302683" y="2641265"/>
            <a:ext cx="3665475" cy="2659940"/>
          </a:xfrm>
          <a:prstGeom prst="rect">
            <a:avLst/>
          </a:prstGeom>
        </p:spPr>
      </p:pic>
      <p:sp>
        <p:nvSpPr>
          <p:cNvPr id="9" name="Rounded Rectangle 8"/>
          <p:cNvSpPr/>
          <p:nvPr/>
        </p:nvSpPr>
        <p:spPr>
          <a:xfrm>
            <a:off x="7610475" y="1806691"/>
            <a:ext cx="438150" cy="15240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647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Manage Tasks</a:t>
            </a:r>
            <a:endParaRPr lang="en-US" dirty="0"/>
          </a:p>
        </p:txBody>
      </p:sp>
      <p:sp>
        <p:nvSpPr>
          <p:cNvPr id="44038" name="Content Placeholder 2"/>
          <p:cNvSpPr>
            <a:spLocks noGrp="1"/>
          </p:cNvSpPr>
          <p:nvPr>
            <p:ph idx="1"/>
          </p:nvPr>
        </p:nvSpPr>
        <p:spPr/>
        <p:txBody>
          <a:bodyPr/>
          <a:lstStyle/>
          <a:p>
            <a:r>
              <a:rPr lang="en-US" altLang="en-US" dirty="0" smtClean="0"/>
              <a:t>From the </a:t>
            </a:r>
            <a:r>
              <a:rPr lang="en-US" altLang="en-US" b="1" dirty="0" smtClean="0"/>
              <a:t>Manage Tasks</a:t>
            </a:r>
            <a:r>
              <a:rPr lang="en-US" altLang="en-US" dirty="0" smtClean="0"/>
              <a:t> page, you can add, edit, or remove these tasks:</a:t>
            </a:r>
          </a:p>
          <a:p>
            <a:pPr lvl="1"/>
            <a:r>
              <a:rPr lang="en-US" altLang="en-US" dirty="0" smtClean="0"/>
              <a:t>Schedule Reports</a:t>
            </a:r>
          </a:p>
          <a:p>
            <a:pPr lvl="1"/>
            <a:r>
              <a:rPr lang="en-US" altLang="en-US" dirty="0" smtClean="0"/>
              <a:t>Back Up Historical Data</a:t>
            </a:r>
          </a:p>
          <a:p>
            <a:pPr lvl="1"/>
            <a:r>
              <a:rPr lang="en-US" altLang="en-US" dirty="0" smtClean="0"/>
              <a:t>Restore Historical Data</a:t>
            </a:r>
          </a:p>
          <a:p>
            <a:r>
              <a:rPr lang="en-US" altLang="en-US" dirty="0" smtClean="0"/>
              <a:t>Schedule reports to generate repeatedly, but back up  &amp; restore of historical data is a one-time task</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1D128-CB2E-4F75-A52B-78D7E7DAF91C}" type="slidenum">
              <a:rPr lang="en-US">
                <a:solidFill>
                  <a:srgbClr val="A6A6A6"/>
                </a:solidFill>
                <a:latin typeface="Segoe"/>
              </a:rPr>
              <a:pPr eaLnBrk="1" hangingPunct="1"/>
              <a:t>54</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484465" y="1204913"/>
            <a:ext cx="4468813" cy="4969536"/>
          </a:xfrm>
          <a:prstGeom prst="rect">
            <a:avLst/>
          </a:prstGeom>
        </p:spPr>
      </p:pic>
      <p:sp>
        <p:nvSpPr>
          <p:cNvPr id="6" name="Rounded Rectangle 5"/>
          <p:cNvSpPr/>
          <p:nvPr/>
        </p:nvSpPr>
        <p:spPr>
          <a:xfrm>
            <a:off x="4608290" y="4882723"/>
            <a:ext cx="1238250" cy="1001713"/>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Manage Tasks — Schedule Reports</a:t>
            </a:r>
            <a:endParaRPr lang="en-US" dirty="0"/>
          </a:p>
        </p:txBody>
      </p:sp>
      <p:sp>
        <p:nvSpPr>
          <p:cNvPr id="44038" name="Content Placeholder 2"/>
          <p:cNvSpPr>
            <a:spLocks noGrp="1"/>
          </p:cNvSpPr>
          <p:nvPr>
            <p:ph idx="1"/>
          </p:nvPr>
        </p:nvSpPr>
        <p:spPr/>
        <p:txBody>
          <a:bodyPr/>
          <a:lstStyle/>
          <a:p>
            <a:r>
              <a:rPr lang="en-US" altLang="en-US" dirty="0" smtClean="0"/>
              <a:t>Report Schedules</a:t>
            </a:r>
          </a:p>
          <a:p>
            <a:pPr lvl="1"/>
            <a:r>
              <a:rPr lang="en-US" altLang="en-US" dirty="0" smtClean="0"/>
              <a:t>Configuration locked — You can view scheduled reports</a:t>
            </a:r>
          </a:p>
          <a:p>
            <a:pPr lvl="1"/>
            <a:r>
              <a:rPr lang="en-US" altLang="en-US" dirty="0" smtClean="0"/>
              <a:t>Configuration unlocked — You can add a new report schedule, and edit or remove scheduled reports</a:t>
            </a:r>
          </a:p>
          <a:p>
            <a:r>
              <a:rPr lang="en-US" altLang="en-US" dirty="0" smtClean="0"/>
              <a:t>Before scheduled reports can be sent to a destination, you must configure the settings in Dimension for that destination:</a:t>
            </a:r>
          </a:p>
          <a:p>
            <a:pPr lvl="1"/>
            <a:r>
              <a:rPr lang="en-US" altLang="en-US" dirty="0" smtClean="0"/>
              <a:t>Send in email — </a:t>
            </a:r>
            <a:r>
              <a:rPr lang="en-US" altLang="en-US" b="1" dirty="0" smtClean="0"/>
              <a:t>Email Settings </a:t>
            </a:r>
            <a:r>
              <a:rPr lang="en-US" altLang="en-US" sz="1200" dirty="0" smtClean="0"/>
              <a:t>(</a:t>
            </a:r>
            <a:r>
              <a:rPr lang="en-US" altLang="en-US" sz="1200" b="1" dirty="0" smtClean="0"/>
              <a:t>System Settings &gt; Configuration</a:t>
            </a:r>
            <a:r>
              <a:rPr lang="en-US" altLang="en-US" sz="1200" dirty="0" smtClean="0"/>
              <a:t>) </a:t>
            </a:r>
            <a:endParaRPr lang="en-US" altLang="en-US" dirty="0"/>
          </a:p>
          <a:p>
            <a:pPr lvl="1"/>
            <a:r>
              <a:rPr lang="en-US" altLang="en-US" dirty="0"/>
              <a:t>Send to a directory </a:t>
            </a:r>
            <a:r>
              <a:rPr lang="en-US" altLang="en-US" dirty="0" smtClean="0"/>
              <a:t>— </a:t>
            </a:r>
            <a:r>
              <a:rPr lang="en-US" altLang="en-US" b="1" dirty="0" smtClean="0"/>
              <a:t>FTP Servers</a:t>
            </a:r>
            <a:r>
              <a:rPr lang="en-US" altLang="en-US" dirty="0" smtClean="0"/>
              <a:t> </a:t>
            </a:r>
            <a:r>
              <a:rPr lang="en-US" altLang="en-US" sz="1200" dirty="0" smtClean="0"/>
              <a:t>(</a:t>
            </a:r>
            <a:r>
              <a:rPr lang="en-US" altLang="en-US" sz="1200" b="1" dirty="0" smtClean="0"/>
              <a:t>Server Management &gt; Configuration &gt; Reporting</a:t>
            </a:r>
            <a:r>
              <a:rPr lang="en-US" altLang="en-US" sz="1200" dirty="0" smtClean="0"/>
              <a:t>)</a:t>
            </a:r>
            <a:endParaRPr lang="en-US" altLang="en-US" sz="1200" dirty="0"/>
          </a:p>
          <a:p>
            <a:pPr lvl="1"/>
            <a:r>
              <a:rPr lang="en-US" altLang="en-US" dirty="0"/>
              <a:t>Send to </a:t>
            </a:r>
            <a:r>
              <a:rPr lang="en-US" altLang="en-US" dirty="0" err="1"/>
              <a:t>ConnectWise</a:t>
            </a:r>
            <a:r>
              <a:rPr lang="en-US" altLang="en-US" dirty="0"/>
              <a:t> — </a:t>
            </a:r>
            <a:r>
              <a:rPr lang="en-US" altLang="en-US" b="1" dirty="0" err="1" smtClean="0"/>
              <a:t>ConnectWise</a:t>
            </a:r>
            <a:r>
              <a:rPr lang="en-US" altLang="en-US" b="1" dirty="0" smtClean="0"/>
              <a:t> Settings</a:t>
            </a:r>
            <a:r>
              <a:rPr lang="en-US" altLang="en-US" dirty="0" smtClean="0"/>
              <a:t> </a:t>
            </a:r>
            <a:r>
              <a:rPr lang="en-US" altLang="en-US" sz="1200" dirty="0" smtClean="0"/>
              <a:t>(</a:t>
            </a:r>
            <a:r>
              <a:rPr lang="en-US" altLang="en-US" sz="1200" b="1" dirty="0" smtClean="0"/>
              <a:t>Server Management &gt; Configuration &gt; Reporting</a:t>
            </a:r>
            <a:r>
              <a:rPr lang="en-US" altLang="en-US" sz="1200" dirty="0" smtClean="0"/>
              <a:t>)</a:t>
            </a:r>
          </a:p>
          <a:p>
            <a:pPr lvl="1"/>
            <a:endParaRPr lang="en-US" alt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1D128-CB2E-4F75-A52B-78D7E7DAF91C}" type="slidenum">
              <a:rPr lang="en-US">
                <a:solidFill>
                  <a:srgbClr val="A6A6A6"/>
                </a:solidFill>
                <a:latin typeface="Segoe"/>
              </a:rPr>
              <a:pPr eaLnBrk="1" hangingPunct="1"/>
              <a:t>55</a:t>
            </a:fld>
            <a:endParaRPr lang="en-US">
              <a:solidFill>
                <a:srgbClr val="A6A6A6"/>
              </a:solidFill>
              <a:latin typeface="Segoe"/>
            </a:endParaRPr>
          </a:p>
        </p:txBody>
      </p:sp>
    </p:spTree>
    <p:extLst>
      <p:ext uri="{BB962C8B-B14F-4D97-AF65-F5344CB8AC3E}">
        <p14:creationId xmlns:p14="http://schemas.microsoft.com/office/powerpoint/2010/main" val="2211089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Manage Tasks — </a:t>
            </a:r>
            <a:r>
              <a:rPr lang="en-US" dirty="0" smtClean="0"/>
              <a:t>Schedule </a:t>
            </a:r>
            <a:r>
              <a:rPr lang="en-US" dirty="0"/>
              <a:t>Reports</a:t>
            </a:r>
            <a:endParaRPr lang="en-US" dirty="0">
              <a:ea typeface="+mj-ea"/>
            </a:endParaRPr>
          </a:p>
        </p:txBody>
      </p:sp>
      <p:sp>
        <p:nvSpPr>
          <p:cNvPr id="45061" name="Content Placeholder 2"/>
          <p:cNvSpPr>
            <a:spLocks noGrp="1"/>
          </p:cNvSpPr>
          <p:nvPr>
            <p:ph idx="1"/>
          </p:nvPr>
        </p:nvSpPr>
        <p:spPr/>
        <p:txBody>
          <a:bodyPr/>
          <a:lstStyle/>
          <a:p>
            <a:r>
              <a:rPr lang="en-US" altLang="en-US" dirty="0" smtClean="0"/>
              <a:t>Add a report schedule:</a:t>
            </a:r>
          </a:p>
          <a:p>
            <a:pPr lvl="1"/>
            <a:r>
              <a:rPr lang="en-US" altLang="en-US" dirty="0" smtClean="0"/>
              <a:t>Select </a:t>
            </a:r>
            <a:r>
              <a:rPr lang="en-US" altLang="en-US" b="1" dirty="0" smtClean="0"/>
              <a:t>Add &gt; Schedule Reports</a:t>
            </a:r>
          </a:p>
          <a:p>
            <a:pPr eaLnBrk="1" hangingPunct="1"/>
            <a:r>
              <a:rPr lang="en-US" altLang="en-US" b="1" dirty="0" smtClean="0"/>
              <a:t>Create Schedule &gt; </a:t>
            </a:r>
            <a:br>
              <a:rPr lang="en-US" altLang="en-US" b="1" dirty="0" smtClean="0"/>
            </a:br>
            <a:r>
              <a:rPr lang="en-US" altLang="en-US" b="1" dirty="0" smtClean="0"/>
              <a:t>Name &amp; Description</a:t>
            </a:r>
            <a:r>
              <a:rPr lang="en-US" altLang="en-US" dirty="0" smtClean="0"/>
              <a:t> settings:</a:t>
            </a:r>
          </a:p>
          <a:p>
            <a:pPr lvl="1" eaLnBrk="1" hangingPunct="1"/>
            <a:r>
              <a:rPr lang="en-US" altLang="en-US" dirty="0" smtClean="0"/>
              <a:t>Schedule Name</a:t>
            </a:r>
          </a:p>
          <a:p>
            <a:pPr lvl="1" eaLnBrk="1" hangingPunct="1"/>
            <a:r>
              <a:rPr lang="en-US" altLang="en-US" dirty="0" smtClean="0"/>
              <a:t>Description (optional)</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B2E3CB-AFA8-45C3-82F5-4B14886DA77C}" type="slidenum">
              <a:rPr lang="en-US">
                <a:solidFill>
                  <a:srgbClr val="A6A6A6"/>
                </a:solidFill>
                <a:latin typeface="Segoe"/>
              </a:rPr>
              <a:pPr eaLnBrk="1" hangingPunct="1"/>
              <a:t>56</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858594" y="1204913"/>
            <a:ext cx="4048125" cy="4768432"/>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Manage Tasks — </a:t>
            </a:r>
            <a:r>
              <a:rPr lang="en-US" dirty="0" smtClean="0"/>
              <a:t>Schedule Reports</a:t>
            </a:r>
            <a:endParaRPr lang="en-US" dirty="0"/>
          </a:p>
        </p:txBody>
      </p:sp>
      <p:sp>
        <p:nvSpPr>
          <p:cNvPr id="46085" name="Content Placeholder 2"/>
          <p:cNvSpPr>
            <a:spLocks noGrp="1"/>
          </p:cNvSpPr>
          <p:nvPr>
            <p:ph idx="1"/>
          </p:nvPr>
        </p:nvSpPr>
        <p:spPr/>
        <p:txBody>
          <a:bodyPr/>
          <a:lstStyle/>
          <a:p>
            <a:r>
              <a:rPr lang="en-US" altLang="en-US" b="1" dirty="0" smtClean="0"/>
              <a:t>Resource Selection</a:t>
            </a:r>
          </a:p>
          <a:p>
            <a:pPr lvl="1"/>
            <a:r>
              <a:rPr lang="en-US" altLang="en-US" dirty="0" smtClean="0"/>
              <a:t>Devices:</a:t>
            </a:r>
          </a:p>
          <a:p>
            <a:pPr lvl="2"/>
            <a:r>
              <a:rPr lang="en-US" altLang="en-US" dirty="0" smtClean="0"/>
              <a:t>All Devices</a:t>
            </a:r>
          </a:p>
          <a:p>
            <a:pPr lvl="2"/>
            <a:r>
              <a:rPr lang="en-US" altLang="en-US" dirty="0" smtClean="0"/>
              <a:t>Specify Devices</a:t>
            </a:r>
          </a:p>
          <a:p>
            <a:pPr lvl="1"/>
            <a:r>
              <a:rPr lang="en-US" altLang="en-US" dirty="0" smtClean="0"/>
              <a:t>Servers:</a:t>
            </a:r>
          </a:p>
          <a:p>
            <a:pPr lvl="2"/>
            <a:r>
              <a:rPr lang="en-US" altLang="en-US" dirty="0" smtClean="0"/>
              <a:t>All Servers</a:t>
            </a:r>
          </a:p>
          <a:p>
            <a:pPr lvl="2"/>
            <a:r>
              <a:rPr lang="en-US" altLang="en-US" dirty="0" smtClean="0"/>
              <a:t>Specify Servers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D6D6AE-6B15-415F-9D3D-EA55B6EE036D}" type="slidenum">
              <a:rPr lang="en-US">
                <a:solidFill>
                  <a:srgbClr val="A6A6A6"/>
                </a:solidFill>
                <a:latin typeface="Segoe"/>
              </a:rPr>
              <a:pPr eaLnBrk="1" hangingPunct="1"/>
              <a:t>57</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841751" y="1204913"/>
            <a:ext cx="4099692" cy="482917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Manage Tasks — </a:t>
            </a:r>
            <a:r>
              <a:rPr lang="en-US" dirty="0" smtClean="0"/>
              <a:t>Schedule Reports</a:t>
            </a:r>
            <a:endParaRPr lang="en-US" dirty="0"/>
          </a:p>
        </p:txBody>
      </p:sp>
      <p:sp>
        <p:nvSpPr>
          <p:cNvPr id="47109" name="Content Placeholder 2"/>
          <p:cNvSpPr>
            <a:spLocks noGrp="1"/>
          </p:cNvSpPr>
          <p:nvPr>
            <p:ph idx="1"/>
          </p:nvPr>
        </p:nvSpPr>
        <p:spPr/>
        <p:txBody>
          <a:bodyPr/>
          <a:lstStyle/>
          <a:p>
            <a:r>
              <a:rPr lang="en-US" altLang="en-US" b="1" dirty="0" smtClean="0"/>
              <a:t>Destination Selection</a:t>
            </a:r>
          </a:p>
          <a:p>
            <a:pPr lvl="1"/>
            <a:r>
              <a:rPr lang="en-US" altLang="en-US" dirty="0" smtClean="0"/>
              <a:t>Must add at least one destination for the report</a:t>
            </a:r>
          </a:p>
          <a:p>
            <a:pPr lvl="1"/>
            <a:r>
              <a:rPr lang="en-US" altLang="en-US" dirty="0" smtClean="0"/>
              <a:t>Send reports in email</a:t>
            </a:r>
          </a:p>
          <a:p>
            <a:pPr lvl="1"/>
            <a:r>
              <a:rPr lang="en-US" altLang="en-US" dirty="0" smtClean="0"/>
              <a:t>Send reports to a directory on an SFTP server</a:t>
            </a:r>
          </a:p>
          <a:p>
            <a:pPr lvl="1"/>
            <a:r>
              <a:rPr lang="en-US" altLang="en-US" dirty="0" smtClean="0"/>
              <a:t>Send reports to </a:t>
            </a:r>
            <a:r>
              <a:rPr lang="en-US" altLang="en-US" dirty="0" err="1" smtClean="0"/>
              <a:t>ConnectWise</a:t>
            </a:r>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8F99A3-86EB-4358-A63A-716B9CC63FBB}" type="slidenum">
              <a:rPr lang="en-US">
                <a:solidFill>
                  <a:srgbClr val="A6A6A6"/>
                </a:solidFill>
                <a:latin typeface="Segoe"/>
              </a:rPr>
              <a:pPr eaLnBrk="1" hangingPunct="1"/>
              <a:t>58</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845693" y="1204913"/>
            <a:ext cx="4095750" cy="4824531"/>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Manage Tasks — </a:t>
            </a:r>
            <a:r>
              <a:rPr lang="en-US" dirty="0" smtClean="0"/>
              <a:t>Schedule </a:t>
            </a:r>
            <a:r>
              <a:rPr lang="en-US" dirty="0"/>
              <a:t>Reports</a:t>
            </a:r>
            <a:endParaRPr lang="en-US" dirty="0">
              <a:ea typeface="+mj-ea"/>
            </a:endParaRPr>
          </a:p>
        </p:txBody>
      </p:sp>
      <p:sp>
        <p:nvSpPr>
          <p:cNvPr id="48133" name="Content Placeholder 2"/>
          <p:cNvSpPr>
            <a:spLocks noGrp="1"/>
          </p:cNvSpPr>
          <p:nvPr>
            <p:ph idx="1"/>
          </p:nvPr>
        </p:nvSpPr>
        <p:spPr/>
        <p:txBody>
          <a:bodyPr/>
          <a:lstStyle/>
          <a:p>
            <a:pPr eaLnBrk="1" hangingPunct="1"/>
            <a:r>
              <a:rPr lang="en-US" altLang="en-US" b="1" dirty="0" smtClean="0"/>
              <a:t>Report Selection</a:t>
            </a:r>
          </a:p>
          <a:p>
            <a:pPr lvl="1" eaLnBrk="1" hangingPunct="1"/>
            <a:r>
              <a:rPr lang="en-US" altLang="en-US" dirty="0" smtClean="0"/>
              <a:t>Report Types</a:t>
            </a:r>
          </a:p>
          <a:p>
            <a:pPr lvl="1" eaLnBrk="1" hangingPunct="1"/>
            <a:r>
              <a:rPr lang="en-US" altLang="en-US" dirty="0" smtClean="0"/>
              <a:t>Time Zone</a:t>
            </a:r>
          </a:p>
          <a:p>
            <a:pPr lvl="2" eaLnBrk="1" hangingPunct="1"/>
            <a:r>
              <a:rPr lang="en-US" altLang="en-US" dirty="0" smtClean="0"/>
              <a:t>Web-based reports appear in the browser time zone.</a:t>
            </a:r>
          </a:p>
          <a:p>
            <a:pPr lvl="1" eaLnBrk="1" hangingPunct="1"/>
            <a:r>
              <a:rPr lang="en-US" altLang="en-US" dirty="0" smtClean="0"/>
              <a:t>Report Template</a:t>
            </a:r>
          </a:p>
          <a:p>
            <a:pPr lvl="2" eaLnBrk="1" hangingPunct="1"/>
            <a:r>
              <a:rPr lang="en-US" altLang="en-US" dirty="0" smtClean="0"/>
              <a:t>Use any Custom Template</a:t>
            </a:r>
          </a:p>
          <a:p>
            <a:pPr lvl="1" eaLnBrk="1" hangingPunct="1"/>
            <a:r>
              <a:rPr lang="en-US" altLang="en-US" dirty="0" smtClean="0"/>
              <a:t>Report Output Options</a:t>
            </a:r>
          </a:p>
          <a:p>
            <a:pPr lvl="2" eaLnBrk="1" hangingPunct="1"/>
            <a:r>
              <a:rPr lang="en-US" altLang="en-US" dirty="0" smtClean="0"/>
              <a:t>Single </a:t>
            </a:r>
          </a:p>
          <a:p>
            <a:pPr lvl="2" eaLnBrk="1" hangingPunct="1"/>
            <a:r>
              <a:rPr lang="en-US" altLang="en-US" dirty="0" smtClean="0"/>
              <a:t>Combined </a:t>
            </a:r>
          </a:p>
          <a:p>
            <a:pPr lvl="2" eaLnBrk="1" hangingPunct="1"/>
            <a:r>
              <a:rPr lang="en-US" altLang="en-US" dirty="0" smtClean="0"/>
              <a:t>Single &amp; Combined</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807455-1294-4769-9CBF-E81EB1806088}" type="slidenum">
              <a:rPr lang="en-US">
                <a:solidFill>
                  <a:srgbClr val="A6A6A6"/>
                </a:solidFill>
                <a:latin typeface="Segoe"/>
              </a:rPr>
              <a:pPr eaLnBrk="1" hangingPunct="1"/>
              <a:t>59</a:t>
            </a:fld>
            <a:endParaRPr lang="en-US">
              <a:solidFill>
                <a:srgbClr val="A6A6A6"/>
              </a:solidFill>
              <a:latin typeface="Segoe"/>
            </a:endParaRPr>
          </a:p>
        </p:txBody>
      </p:sp>
      <p:pic>
        <p:nvPicPr>
          <p:cNvPr id="3" name="Picture 2"/>
          <p:cNvPicPr>
            <a:picLocks noChangeAspect="1"/>
          </p:cNvPicPr>
          <p:nvPr/>
        </p:nvPicPr>
        <p:blipFill>
          <a:blip r:embed="rId3"/>
          <a:stretch>
            <a:fillRect/>
          </a:stretch>
        </p:blipFill>
        <p:spPr>
          <a:xfrm>
            <a:off x="4857991" y="1204913"/>
            <a:ext cx="4106863" cy="483632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Architecture	</a:t>
            </a:r>
            <a:endParaRPr lang="en-US" dirty="0">
              <a:ea typeface="+mj-ea"/>
            </a:endParaRPr>
          </a:p>
        </p:txBody>
      </p:sp>
      <p:sp>
        <p:nvSpPr>
          <p:cNvPr id="11267" name="Content Placeholder 2"/>
          <p:cNvSpPr>
            <a:spLocks noGrp="1"/>
          </p:cNvSpPr>
          <p:nvPr>
            <p:ph idx="1"/>
          </p:nvPr>
        </p:nvSpPr>
        <p:spPr/>
        <p:txBody>
          <a:bodyPr/>
          <a:lstStyle/>
          <a:p>
            <a:pPr eaLnBrk="1" hangingPunct="1"/>
            <a:r>
              <a:rPr lang="en-US" altLang="en-US" b="1" dirty="0" smtClean="0"/>
              <a:t>Log Collector </a:t>
            </a:r>
            <a:endParaRPr lang="en-US" altLang="en-US" dirty="0"/>
          </a:p>
          <a:p>
            <a:pPr lvl="1" eaLnBrk="1" hangingPunct="1"/>
            <a:r>
              <a:rPr lang="en-US" altLang="en-US" dirty="0" smtClean="0"/>
              <a:t>Receives log messages from Firebox devices </a:t>
            </a:r>
          </a:p>
          <a:p>
            <a:pPr lvl="1" eaLnBrk="1" hangingPunct="1"/>
            <a:r>
              <a:rPr lang="en-US" altLang="en-US" dirty="0" smtClean="0"/>
              <a:t>Aggregates data</a:t>
            </a:r>
          </a:p>
          <a:p>
            <a:pPr eaLnBrk="1" hangingPunct="1"/>
            <a:r>
              <a:rPr lang="en-US" altLang="en-US" b="1" dirty="0" smtClean="0"/>
              <a:t>Web Services </a:t>
            </a:r>
          </a:p>
          <a:p>
            <a:pPr lvl="1" eaLnBrk="1" hangingPunct="1"/>
            <a:r>
              <a:rPr lang="en-US" altLang="en-US" dirty="0" smtClean="0"/>
              <a:t>Serves web application to users and administrators</a:t>
            </a:r>
          </a:p>
          <a:p>
            <a:pPr lvl="1" eaLnBrk="1" hangingPunct="1"/>
            <a:r>
              <a:rPr lang="en-US" altLang="en-US" dirty="0" smtClean="0"/>
              <a:t>Interface for device management and visibility</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27730C-9234-4607-9855-921C5901B331}" type="slidenum">
              <a:rPr lang="en-US">
                <a:solidFill>
                  <a:srgbClr val="A6A6A6"/>
                </a:solidFill>
                <a:latin typeface="Segoe"/>
              </a:rPr>
              <a:pPr eaLnBrk="1" hangingPunct="1"/>
              <a:t>6</a:t>
            </a:fld>
            <a:endParaRPr lang="en-US">
              <a:solidFill>
                <a:srgbClr val="A6A6A6"/>
              </a:solidFill>
              <a:latin typeface="Segoe"/>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204913"/>
            <a:ext cx="4775578" cy="297920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Manage Tasks — </a:t>
            </a:r>
            <a:r>
              <a:rPr lang="en-US" dirty="0" smtClean="0"/>
              <a:t>Schedule </a:t>
            </a:r>
            <a:r>
              <a:rPr lang="en-US" dirty="0"/>
              <a:t>Reports</a:t>
            </a:r>
            <a:endParaRPr lang="en-US" dirty="0">
              <a:ea typeface="+mj-ea"/>
            </a:endParaRPr>
          </a:p>
        </p:txBody>
      </p:sp>
      <p:sp>
        <p:nvSpPr>
          <p:cNvPr id="48133" name="Content Placeholder 2"/>
          <p:cNvSpPr>
            <a:spLocks noGrp="1"/>
          </p:cNvSpPr>
          <p:nvPr>
            <p:ph idx="1"/>
          </p:nvPr>
        </p:nvSpPr>
        <p:spPr/>
        <p:txBody>
          <a:bodyPr/>
          <a:lstStyle/>
          <a:p>
            <a:pPr lvl="1" eaLnBrk="1" hangingPunct="1"/>
            <a:r>
              <a:rPr lang="en-US" altLang="en-US" dirty="0" smtClean="0"/>
              <a:t>Run Reports</a:t>
            </a:r>
          </a:p>
          <a:p>
            <a:pPr lvl="2" eaLnBrk="1" hangingPunct="1"/>
            <a:r>
              <a:rPr lang="en-US" altLang="en-US" dirty="0" smtClean="0"/>
              <a:t>Daily</a:t>
            </a:r>
          </a:p>
          <a:p>
            <a:pPr lvl="2" eaLnBrk="1" hangingPunct="1"/>
            <a:r>
              <a:rPr lang="en-US" altLang="en-US" dirty="0" smtClean="0"/>
              <a:t>Weekly</a:t>
            </a:r>
          </a:p>
          <a:p>
            <a:pPr lvl="2" eaLnBrk="1" hangingPunct="1"/>
            <a:r>
              <a:rPr lang="en-US" altLang="en-US" dirty="0" smtClean="0"/>
              <a:t>Monthly</a:t>
            </a:r>
          </a:p>
          <a:p>
            <a:pPr lvl="2" eaLnBrk="1" hangingPunct="1"/>
            <a:r>
              <a:rPr lang="en-US" altLang="en-US" dirty="0" smtClean="0"/>
              <a:t>Now (Run once)</a:t>
            </a:r>
          </a:p>
          <a:p>
            <a:pPr lvl="1" eaLnBrk="1" hangingPunct="1"/>
            <a:r>
              <a:rPr lang="en-US" altLang="en-US" dirty="0" smtClean="0"/>
              <a:t>Start Time</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807455-1294-4769-9CBF-E81EB1806088}" type="slidenum">
              <a:rPr lang="en-US">
                <a:solidFill>
                  <a:srgbClr val="A6A6A6"/>
                </a:solidFill>
                <a:latin typeface="Segoe"/>
              </a:rPr>
              <a:pPr eaLnBrk="1" hangingPunct="1"/>
              <a:t>60</a:t>
            </a:fld>
            <a:endParaRPr lang="en-US">
              <a:solidFill>
                <a:srgbClr val="A6A6A6"/>
              </a:solidFill>
              <a:latin typeface="Segoe"/>
            </a:endParaRPr>
          </a:p>
        </p:txBody>
      </p:sp>
      <p:pic>
        <p:nvPicPr>
          <p:cNvPr id="3" name="Picture 2"/>
          <p:cNvPicPr>
            <a:picLocks noChangeAspect="1"/>
          </p:cNvPicPr>
          <p:nvPr/>
        </p:nvPicPr>
        <p:blipFill>
          <a:blip r:embed="rId3"/>
          <a:stretch>
            <a:fillRect/>
          </a:stretch>
        </p:blipFill>
        <p:spPr>
          <a:xfrm>
            <a:off x="4857991" y="1204913"/>
            <a:ext cx="4106863" cy="4836324"/>
          </a:xfrm>
          <a:prstGeom prst="rect">
            <a:avLst/>
          </a:prstGeom>
        </p:spPr>
      </p:pic>
    </p:spTree>
    <p:extLst>
      <p:ext uri="{BB962C8B-B14F-4D97-AF65-F5344CB8AC3E}">
        <p14:creationId xmlns:p14="http://schemas.microsoft.com/office/powerpoint/2010/main" val="20311839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Executive Summary Report</a:t>
            </a:r>
            <a:endParaRPr lang="en-US" dirty="0">
              <a:ea typeface="+mj-ea"/>
            </a:endParaRPr>
          </a:p>
        </p:txBody>
      </p:sp>
      <p:sp>
        <p:nvSpPr>
          <p:cNvPr id="49157" name="Content Placeholder 2"/>
          <p:cNvSpPr>
            <a:spLocks noGrp="1"/>
          </p:cNvSpPr>
          <p:nvPr>
            <p:ph idx="1"/>
          </p:nvPr>
        </p:nvSpPr>
        <p:spPr/>
        <p:txBody>
          <a:bodyPr/>
          <a:lstStyle/>
          <a:p>
            <a:pPr eaLnBrk="1" hangingPunct="1"/>
            <a:r>
              <a:rPr lang="en-US" altLang="en-US" smtClean="0"/>
              <a:t>Executive Summary Report</a:t>
            </a:r>
          </a:p>
          <a:p>
            <a:pPr lvl="1" eaLnBrk="1" hangingPunct="1"/>
            <a:r>
              <a:rPr lang="en-US" altLang="en-US" smtClean="0"/>
              <a:t>Sent as a PDF file</a:t>
            </a:r>
          </a:p>
          <a:p>
            <a:pPr lvl="1" eaLnBrk="1" hangingPunct="1"/>
            <a:r>
              <a:rPr lang="en-US" altLang="en-US" smtClean="0"/>
              <a:t>Specify a logo, header, and footer to customize the report</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AA8DED-EFF5-4383-98DE-894E2E067681}" type="slidenum">
              <a:rPr lang="en-US">
                <a:solidFill>
                  <a:srgbClr val="A6A6A6"/>
                </a:solidFill>
                <a:latin typeface="Segoe"/>
              </a:rPr>
              <a:pPr eaLnBrk="1" hangingPunct="1"/>
              <a:t>61</a:t>
            </a:fld>
            <a:endParaRPr lang="en-US">
              <a:solidFill>
                <a:srgbClr val="A6A6A6"/>
              </a:solidFill>
              <a:latin typeface="Segoe"/>
            </a:endParaRPr>
          </a:p>
        </p:txBody>
      </p:sp>
      <p:pic>
        <p:nvPicPr>
          <p:cNvPr id="491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587" y="1204913"/>
            <a:ext cx="3803650" cy="462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Web Traffic Summary Report</a:t>
            </a:r>
            <a:endParaRPr lang="en-US" dirty="0">
              <a:ea typeface="+mj-ea"/>
            </a:endParaRPr>
          </a:p>
        </p:txBody>
      </p:sp>
      <p:sp>
        <p:nvSpPr>
          <p:cNvPr id="50181" name="Content Placeholder 2"/>
          <p:cNvSpPr>
            <a:spLocks noGrp="1"/>
          </p:cNvSpPr>
          <p:nvPr>
            <p:ph idx="1"/>
          </p:nvPr>
        </p:nvSpPr>
        <p:spPr/>
        <p:txBody>
          <a:bodyPr/>
          <a:lstStyle/>
          <a:p>
            <a:pPr eaLnBrk="1" hangingPunct="1"/>
            <a:r>
              <a:rPr lang="en-US" altLang="en-US" smtClean="0"/>
              <a:t>Web Traffic Summary report</a:t>
            </a:r>
          </a:p>
          <a:p>
            <a:pPr lvl="1" eaLnBrk="1" hangingPunct="1"/>
            <a:r>
              <a:rPr lang="en-US" altLang="en-US" smtClean="0"/>
              <a:t>Sent as a PDF file</a:t>
            </a:r>
          </a:p>
          <a:p>
            <a:pPr lvl="1" eaLnBrk="1" hangingPunct="1"/>
            <a:r>
              <a:rPr lang="en-US" altLang="en-US" smtClean="0"/>
              <a:t>Specify a logo, header, and footer to customize the report</a:t>
            </a:r>
          </a:p>
          <a:p>
            <a:pPr lvl="1" eaLnBrk="1" hangingPunct="1"/>
            <a:r>
              <a:rPr lang="en-US" altLang="en-US" smtClean="0"/>
              <a:t>Report includes the Top Domains chart with the Web Categories (in a pie chart), and removes any byte counts or tabular information</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A404B4-F5F4-40DD-A985-6BD5F54B139C}" type="slidenum">
              <a:rPr lang="en-US">
                <a:solidFill>
                  <a:srgbClr val="A6A6A6"/>
                </a:solidFill>
                <a:latin typeface="Segoe"/>
              </a:rPr>
              <a:pPr eaLnBrk="1" hangingPunct="1"/>
              <a:t>62</a:t>
            </a:fld>
            <a:endParaRPr lang="en-US">
              <a:solidFill>
                <a:srgbClr val="A6A6A6"/>
              </a:solidFill>
              <a:latin typeface="Segoe"/>
            </a:endParaRPr>
          </a:p>
        </p:txBody>
      </p:sp>
      <p:pic>
        <p:nvPicPr>
          <p:cNvPr id="501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889" y="1204913"/>
            <a:ext cx="3970338"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 Tasks — Back Up Historical Data</a:t>
            </a:r>
            <a:endParaRPr lang="en-US" dirty="0"/>
          </a:p>
        </p:txBody>
      </p:sp>
      <p:sp>
        <p:nvSpPr>
          <p:cNvPr id="3" name="Content Placeholder 2"/>
          <p:cNvSpPr>
            <a:spLocks noGrp="1"/>
          </p:cNvSpPr>
          <p:nvPr>
            <p:ph idx="1"/>
          </p:nvPr>
        </p:nvSpPr>
        <p:spPr/>
        <p:txBody>
          <a:bodyPr/>
          <a:lstStyle/>
          <a:p>
            <a:r>
              <a:rPr lang="en-US" dirty="0" smtClean="0"/>
              <a:t>Historical data includes, this information for the Firebox devices, </a:t>
            </a:r>
            <a:r>
              <a:rPr lang="en-US" dirty="0" err="1" smtClean="0"/>
              <a:t>FireClusters</a:t>
            </a:r>
            <a:r>
              <a:rPr lang="en-US" dirty="0" smtClean="0"/>
              <a:t>, and WatchGuard servers that are connected to Dimension:</a:t>
            </a:r>
          </a:p>
          <a:p>
            <a:pPr lvl="1"/>
            <a:r>
              <a:rPr lang="en-US" dirty="0" smtClean="0"/>
              <a:t>Device information records</a:t>
            </a:r>
          </a:p>
          <a:p>
            <a:pPr lvl="1"/>
            <a:r>
              <a:rPr lang="en-US" dirty="0" smtClean="0"/>
              <a:t>Log messages</a:t>
            </a:r>
          </a:p>
          <a:p>
            <a:pPr lvl="1"/>
            <a:r>
              <a:rPr lang="en-US" dirty="0" smtClean="0"/>
              <a:t>Summary report data</a:t>
            </a:r>
          </a:p>
          <a:p>
            <a:pPr lvl="1"/>
            <a:r>
              <a:rPr lang="en-US" dirty="0" smtClean="0"/>
              <a:t>Device health statistics </a:t>
            </a:r>
          </a:p>
          <a:p>
            <a:pPr lvl="1"/>
            <a:r>
              <a:rPr lang="en-US" dirty="0" smtClean="0"/>
              <a:t>Managed VPN statistics</a:t>
            </a:r>
          </a:p>
        </p:txBody>
      </p:sp>
      <p:sp>
        <p:nvSpPr>
          <p:cNvPr id="5" name="Slide Number Placeholder 4"/>
          <p:cNvSpPr>
            <a:spLocks noGrp="1"/>
          </p:cNvSpPr>
          <p:nvPr>
            <p:ph type="sldNum" sz="quarter" idx="10"/>
          </p:nvPr>
        </p:nvSpPr>
        <p:spPr/>
        <p:txBody>
          <a:bodyPr/>
          <a:lstStyle/>
          <a:p>
            <a:fld id="{DA35834D-6057-4A92-882D-70BEB48AEA01}" type="slidenum">
              <a:rPr lang="en-US" smtClean="0"/>
              <a:pPr/>
              <a:t>63</a:t>
            </a:fld>
            <a:endParaRPr lang="en-US"/>
          </a:p>
        </p:txBody>
      </p:sp>
    </p:spTree>
    <p:extLst>
      <p:ext uri="{BB962C8B-B14F-4D97-AF65-F5344CB8AC3E}">
        <p14:creationId xmlns:p14="http://schemas.microsoft.com/office/powerpoint/2010/main" val="3558995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 Tasks — Back Up Historical Data</a:t>
            </a:r>
            <a:endParaRPr lang="en-US" dirty="0"/>
          </a:p>
        </p:txBody>
      </p:sp>
      <p:sp>
        <p:nvSpPr>
          <p:cNvPr id="3" name="Content Placeholder 2"/>
          <p:cNvSpPr>
            <a:spLocks noGrp="1"/>
          </p:cNvSpPr>
          <p:nvPr>
            <p:ph idx="1"/>
          </p:nvPr>
        </p:nvSpPr>
        <p:spPr/>
        <p:txBody>
          <a:bodyPr/>
          <a:lstStyle/>
          <a:p>
            <a:r>
              <a:rPr lang="en-US" dirty="0" smtClean="0"/>
              <a:t>Before you can back up the historical data in the Dimension database, you must configure Dimension to use a remote backup server and then specify the location of that remote server in the Database Backup Settings.</a:t>
            </a:r>
          </a:p>
          <a:p>
            <a:pPr lvl="1"/>
            <a:r>
              <a:rPr lang="en-US" dirty="0" smtClean="0"/>
              <a:t>Select </a:t>
            </a:r>
            <a:r>
              <a:rPr lang="en-US" b="1" dirty="0" smtClean="0"/>
              <a:t>Administration &gt; System Settings &gt; Configuration</a:t>
            </a:r>
            <a:r>
              <a:rPr lang="en-US" dirty="0" smtClean="0"/>
              <a:t> and complete the </a:t>
            </a:r>
            <a:r>
              <a:rPr lang="en-US" b="1" dirty="0" smtClean="0"/>
              <a:t>Remote Backup</a:t>
            </a:r>
            <a:r>
              <a:rPr lang="en-US" dirty="0" smtClean="0"/>
              <a:t> settings.</a:t>
            </a:r>
            <a:endParaRPr lang="en-US" dirty="0"/>
          </a:p>
        </p:txBody>
      </p:sp>
      <p:sp>
        <p:nvSpPr>
          <p:cNvPr id="5" name="Slide Number Placeholder 4"/>
          <p:cNvSpPr>
            <a:spLocks noGrp="1"/>
          </p:cNvSpPr>
          <p:nvPr>
            <p:ph type="sldNum" sz="quarter" idx="10"/>
          </p:nvPr>
        </p:nvSpPr>
        <p:spPr/>
        <p:txBody>
          <a:bodyPr/>
          <a:lstStyle/>
          <a:p>
            <a:fld id="{DA35834D-6057-4A92-882D-70BEB48AEA01}" type="slidenum">
              <a:rPr lang="en-US" smtClean="0"/>
              <a:pPr/>
              <a:t>64</a:t>
            </a:fld>
            <a:endParaRPr lang="en-US"/>
          </a:p>
        </p:txBody>
      </p:sp>
    </p:spTree>
    <p:extLst>
      <p:ext uri="{BB962C8B-B14F-4D97-AF65-F5344CB8AC3E}">
        <p14:creationId xmlns:p14="http://schemas.microsoft.com/office/powerpoint/2010/main" val="2637220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 Tasks — Back Up Historical Data</a:t>
            </a:r>
            <a:endParaRPr lang="en-US" dirty="0"/>
          </a:p>
        </p:txBody>
      </p:sp>
      <p:sp>
        <p:nvSpPr>
          <p:cNvPr id="3" name="Content Placeholder 2"/>
          <p:cNvSpPr>
            <a:spLocks noGrp="1"/>
          </p:cNvSpPr>
          <p:nvPr>
            <p:ph idx="1"/>
          </p:nvPr>
        </p:nvSpPr>
        <p:spPr/>
        <p:txBody>
          <a:bodyPr/>
          <a:lstStyle/>
          <a:p>
            <a:r>
              <a:rPr lang="en-US" altLang="en-US" dirty="0"/>
              <a:t>Add </a:t>
            </a:r>
            <a:r>
              <a:rPr lang="en-US" altLang="en-US" dirty="0" smtClean="0"/>
              <a:t>a task to back up historical data:</a:t>
            </a:r>
            <a:endParaRPr lang="en-US" altLang="en-US" dirty="0"/>
          </a:p>
          <a:p>
            <a:pPr lvl="1"/>
            <a:r>
              <a:rPr lang="en-US" altLang="en-US" dirty="0"/>
              <a:t>Select </a:t>
            </a:r>
            <a:r>
              <a:rPr lang="en-US" altLang="en-US" b="1" dirty="0"/>
              <a:t>Add &gt; </a:t>
            </a:r>
            <a:r>
              <a:rPr lang="en-US" altLang="en-US" b="1" dirty="0" smtClean="0"/>
              <a:t>Back Up Historical Data</a:t>
            </a:r>
            <a:endParaRPr lang="en-US" altLang="en-US" dirty="0" smtClean="0"/>
          </a:p>
          <a:p>
            <a:pPr lvl="1"/>
            <a:r>
              <a:rPr lang="en-US" altLang="en-US" dirty="0" smtClean="0"/>
              <a:t>Specify the </a:t>
            </a:r>
            <a:r>
              <a:rPr lang="en-US" altLang="en-US" b="1" dirty="0" smtClean="0"/>
              <a:t>Task Name </a:t>
            </a:r>
            <a:r>
              <a:rPr lang="en-US" altLang="en-US" dirty="0" smtClean="0"/>
              <a:t>and an optional </a:t>
            </a:r>
            <a:r>
              <a:rPr lang="en-US" altLang="en-US" b="1" dirty="0" smtClean="0"/>
              <a:t>Description </a:t>
            </a:r>
            <a:r>
              <a:rPr lang="en-US" altLang="en-US" dirty="0" smtClean="0"/>
              <a:t>of the task</a:t>
            </a:r>
          </a:p>
          <a:p>
            <a:pPr lvl="1"/>
            <a:r>
              <a:rPr lang="en-US" altLang="en-US" dirty="0" smtClean="0"/>
              <a:t>Specify the </a:t>
            </a:r>
            <a:r>
              <a:rPr lang="en-US" altLang="en-US" b="1" dirty="0" smtClean="0"/>
              <a:t>Start date</a:t>
            </a:r>
            <a:r>
              <a:rPr lang="en-US" altLang="en-US" dirty="0" smtClean="0"/>
              <a:t> and </a:t>
            </a:r>
            <a:r>
              <a:rPr lang="en-US" altLang="en-US" b="1" dirty="0" smtClean="0"/>
              <a:t>End date</a:t>
            </a:r>
            <a:r>
              <a:rPr lang="en-US" altLang="en-US" dirty="0" smtClean="0"/>
              <a:t> for the historical data to include in the backup file</a:t>
            </a:r>
          </a:p>
          <a:p>
            <a:pPr lvl="1"/>
            <a:r>
              <a:rPr lang="en-US" altLang="en-US" dirty="0" smtClean="0"/>
              <a:t>Select whether to send a notification to the administrator when the backup is created or fails</a:t>
            </a:r>
          </a:p>
          <a:p>
            <a:pPr lvl="1"/>
            <a:endParaRPr lang="en-US" altLang="en-US" dirty="0" smtClean="0"/>
          </a:p>
          <a:p>
            <a:pPr lvl="1"/>
            <a:endParaRPr lang="en-US" altLang="en-US" b="1" dirty="0"/>
          </a:p>
          <a:p>
            <a:endParaRPr lang="en-US" dirty="0"/>
          </a:p>
        </p:txBody>
      </p:sp>
      <p:sp>
        <p:nvSpPr>
          <p:cNvPr id="5" name="Slide Number Placeholder 4"/>
          <p:cNvSpPr>
            <a:spLocks noGrp="1"/>
          </p:cNvSpPr>
          <p:nvPr>
            <p:ph type="sldNum" sz="quarter" idx="10"/>
          </p:nvPr>
        </p:nvSpPr>
        <p:spPr/>
        <p:txBody>
          <a:bodyPr/>
          <a:lstStyle/>
          <a:p>
            <a:fld id="{DA35834D-6057-4A92-882D-70BEB48AEA01}" type="slidenum">
              <a:rPr lang="en-US" smtClean="0"/>
              <a:pPr/>
              <a:t>65</a:t>
            </a:fld>
            <a:endParaRPr lang="en-US"/>
          </a:p>
        </p:txBody>
      </p:sp>
      <p:pic>
        <p:nvPicPr>
          <p:cNvPr id="7" name="Picture 6"/>
          <p:cNvPicPr>
            <a:picLocks noChangeAspect="1"/>
          </p:cNvPicPr>
          <p:nvPr/>
        </p:nvPicPr>
        <p:blipFill>
          <a:blip r:embed="rId3"/>
          <a:stretch>
            <a:fillRect/>
          </a:stretch>
        </p:blipFill>
        <p:spPr>
          <a:xfrm>
            <a:off x="4114800" y="1204913"/>
            <a:ext cx="4792381" cy="3986636"/>
          </a:xfrm>
          <a:prstGeom prst="rect">
            <a:avLst/>
          </a:prstGeom>
        </p:spPr>
      </p:pic>
    </p:spTree>
    <p:extLst>
      <p:ext uri="{BB962C8B-B14F-4D97-AF65-F5344CB8AC3E}">
        <p14:creationId xmlns:p14="http://schemas.microsoft.com/office/powerpoint/2010/main" val="711672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Tasks — Restore Historical Data</a:t>
            </a:r>
            <a:endParaRPr lang="en-US" dirty="0"/>
          </a:p>
        </p:txBody>
      </p:sp>
      <p:sp>
        <p:nvSpPr>
          <p:cNvPr id="3" name="Content Placeholder 2"/>
          <p:cNvSpPr>
            <a:spLocks noGrp="1"/>
          </p:cNvSpPr>
          <p:nvPr>
            <p:ph idx="1"/>
          </p:nvPr>
        </p:nvSpPr>
        <p:spPr/>
        <p:txBody>
          <a:bodyPr/>
          <a:lstStyle/>
          <a:p>
            <a:r>
              <a:rPr lang="en-US" altLang="en-US" dirty="0"/>
              <a:t>Add a task to </a:t>
            </a:r>
            <a:r>
              <a:rPr lang="en-US" altLang="en-US" dirty="0" smtClean="0"/>
              <a:t>restore historical data to the Dimension database:</a:t>
            </a:r>
            <a:endParaRPr lang="en-US" altLang="en-US" dirty="0"/>
          </a:p>
          <a:p>
            <a:pPr lvl="1"/>
            <a:r>
              <a:rPr lang="en-US" altLang="en-US" dirty="0"/>
              <a:t>Select </a:t>
            </a:r>
            <a:r>
              <a:rPr lang="en-US" altLang="en-US" b="1" dirty="0"/>
              <a:t>Add &gt; </a:t>
            </a:r>
            <a:r>
              <a:rPr lang="en-US" altLang="en-US" b="1" dirty="0" smtClean="0"/>
              <a:t>Restore Historical </a:t>
            </a:r>
            <a:r>
              <a:rPr lang="en-US" altLang="en-US" b="1" dirty="0"/>
              <a:t>Data</a:t>
            </a:r>
            <a:endParaRPr lang="en-US" altLang="en-US" dirty="0"/>
          </a:p>
          <a:p>
            <a:pPr lvl="1"/>
            <a:r>
              <a:rPr lang="en-US" altLang="en-US" dirty="0"/>
              <a:t>Specify the </a:t>
            </a:r>
            <a:r>
              <a:rPr lang="en-US" altLang="en-US" b="1" dirty="0"/>
              <a:t>Task Name </a:t>
            </a:r>
            <a:r>
              <a:rPr lang="en-US" altLang="en-US" dirty="0"/>
              <a:t>and an optional </a:t>
            </a:r>
            <a:r>
              <a:rPr lang="en-US" altLang="en-US" b="1" dirty="0"/>
              <a:t>Description </a:t>
            </a:r>
            <a:r>
              <a:rPr lang="en-US" altLang="en-US" dirty="0"/>
              <a:t>of the task</a:t>
            </a:r>
          </a:p>
          <a:p>
            <a:pPr lvl="1"/>
            <a:r>
              <a:rPr lang="en-US" altLang="en-US" dirty="0" smtClean="0"/>
              <a:t>Specify the </a:t>
            </a:r>
            <a:r>
              <a:rPr lang="en-US" altLang="en-US" b="1" dirty="0" smtClean="0"/>
              <a:t>Start date</a:t>
            </a:r>
            <a:r>
              <a:rPr lang="en-US" altLang="en-US" dirty="0" smtClean="0"/>
              <a:t> and time and </a:t>
            </a:r>
            <a:r>
              <a:rPr lang="en-US" altLang="en-US" b="1" dirty="0" smtClean="0"/>
              <a:t>End date</a:t>
            </a:r>
            <a:r>
              <a:rPr lang="en-US" altLang="en-US" dirty="0" smtClean="0"/>
              <a:t> and time for the historical data to restore to the database</a:t>
            </a:r>
          </a:p>
        </p:txBody>
      </p:sp>
      <p:sp>
        <p:nvSpPr>
          <p:cNvPr id="5" name="Slide Number Placeholder 4"/>
          <p:cNvSpPr>
            <a:spLocks noGrp="1"/>
          </p:cNvSpPr>
          <p:nvPr>
            <p:ph type="sldNum" sz="quarter" idx="10"/>
          </p:nvPr>
        </p:nvSpPr>
        <p:spPr/>
        <p:txBody>
          <a:bodyPr/>
          <a:lstStyle/>
          <a:p>
            <a:fld id="{DA35834D-6057-4A92-882D-70BEB48AEA01}" type="slidenum">
              <a:rPr lang="en-US" smtClean="0"/>
              <a:pPr/>
              <a:t>66</a:t>
            </a:fld>
            <a:endParaRPr lang="en-US"/>
          </a:p>
        </p:txBody>
      </p:sp>
      <p:pic>
        <p:nvPicPr>
          <p:cNvPr id="6" name="Picture 5"/>
          <p:cNvPicPr>
            <a:picLocks noChangeAspect="1"/>
          </p:cNvPicPr>
          <p:nvPr/>
        </p:nvPicPr>
        <p:blipFill>
          <a:blip r:embed="rId2"/>
          <a:stretch>
            <a:fillRect/>
          </a:stretch>
        </p:blipFill>
        <p:spPr>
          <a:xfrm>
            <a:off x="4190805" y="1204913"/>
            <a:ext cx="4785361" cy="3980796"/>
          </a:xfrm>
          <a:prstGeom prst="rect">
            <a:avLst/>
          </a:prstGeom>
        </p:spPr>
      </p:pic>
    </p:spTree>
    <p:extLst>
      <p:ext uri="{BB962C8B-B14F-4D97-AF65-F5344CB8AC3E}">
        <p14:creationId xmlns:p14="http://schemas.microsoft.com/office/powerpoint/2010/main" val="870917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Tasks — Restore Historical Data</a:t>
            </a:r>
            <a:endParaRPr lang="en-US" dirty="0"/>
          </a:p>
        </p:txBody>
      </p:sp>
      <p:sp>
        <p:nvSpPr>
          <p:cNvPr id="3" name="Content Placeholder 2"/>
          <p:cNvSpPr>
            <a:spLocks noGrp="1"/>
          </p:cNvSpPr>
          <p:nvPr>
            <p:ph idx="1"/>
          </p:nvPr>
        </p:nvSpPr>
        <p:spPr/>
        <p:txBody>
          <a:bodyPr/>
          <a:lstStyle/>
          <a:p>
            <a:pPr lvl="1"/>
            <a:r>
              <a:rPr lang="en-US" altLang="en-US" dirty="0" smtClean="0"/>
              <a:t>Select </a:t>
            </a:r>
            <a:r>
              <a:rPr lang="en-US" altLang="en-US" dirty="0"/>
              <a:t>whether to send an email notification to the administrator when the backup file is successfully </a:t>
            </a:r>
            <a:r>
              <a:rPr lang="en-US" altLang="en-US" dirty="0" smtClean="0"/>
              <a:t>restored or </a:t>
            </a:r>
            <a:r>
              <a:rPr lang="en-US" altLang="en-US" dirty="0"/>
              <a:t>when the </a:t>
            </a:r>
            <a:r>
              <a:rPr lang="en-US" altLang="en-US" dirty="0" smtClean="0"/>
              <a:t>restore fails</a:t>
            </a:r>
            <a:endParaRPr lang="en-US" altLang="en-US" dirty="0"/>
          </a:p>
          <a:p>
            <a:endParaRPr lang="en-US" dirty="0"/>
          </a:p>
        </p:txBody>
      </p:sp>
      <p:sp>
        <p:nvSpPr>
          <p:cNvPr id="5" name="Slide Number Placeholder 4"/>
          <p:cNvSpPr>
            <a:spLocks noGrp="1"/>
          </p:cNvSpPr>
          <p:nvPr>
            <p:ph type="sldNum" sz="quarter" idx="10"/>
          </p:nvPr>
        </p:nvSpPr>
        <p:spPr/>
        <p:txBody>
          <a:bodyPr/>
          <a:lstStyle/>
          <a:p>
            <a:fld id="{DA35834D-6057-4A92-882D-70BEB48AEA01}" type="slidenum">
              <a:rPr lang="en-US" smtClean="0"/>
              <a:pPr/>
              <a:t>67</a:t>
            </a:fld>
            <a:endParaRPr lang="en-US"/>
          </a:p>
        </p:txBody>
      </p:sp>
      <p:pic>
        <p:nvPicPr>
          <p:cNvPr id="6" name="Picture 5"/>
          <p:cNvPicPr>
            <a:picLocks noChangeAspect="1"/>
          </p:cNvPicPr>
          <p:nvPr/>
        </p:nvPicPr>
        <p:blipFill>
          <a:blip r:embed="rId2"/>
          <a:stretch>
            <a:fillRect/>
          </a:stretch>
        </p:blipFill>
        <p:spPr>
          <a:xfrm>
            <a:off x="4190805" y="1204913"/>
            <a:ext cx="4785361" cy="3980796"/>
          </a:xfrm>
          <a:prstGeom prst="rect">
            <a:avLst/>
          </a:prstGeom>
        </p:spPr>
      </p:pic>
    </p:spTree>
    <p:extLst>
      <p:ext uri="{BB962C8B-B14F-4D97-AF65-F5344CB8AC3E}">
        <p14:creationId xmlns:p14="http://schemas.microsoft.com/office/powerpoint/2010/main" val="3091680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1203" name="Content Placeholder 4"/>
          <p:cNvSpPr>
            <a:spLocks noGrp="1"/>
          </p:cNvSpPr>
          <p:nvPr>
            <p:ph idx="1"/>
          </p:nvPr>
        </p:nvSpPr>
        <p:spPr/>
        <p:txBody>
          <a:bodyPr/>
          <a:lstStyle/>
          <a:p>
            <a:r>
              <a:rPr lang="en-US" altLang="en-US" dirty="0" smtClean="0"/>
              <a:t>On the </a:t>
            </a:r>
            <a:r>
              <a:rPr lang="en-US" altLang="en-US" b="1" dirty="0" smtClean="0"/>
              <a:t>User Management</a:t>
            </a:r>
            <a:r>
              <a:rPr lang="en-US" altLang="en-US" dirty="0" smtClean="0"/>
              <a:t> page, you can manage the local users that can connect to Dimension.</a:t>
            </a:r>
          </a:p>
          <a:p>
            <a:r>
              <a:rPr lang="en-US" altLang="en-US" dirty="0" smtClean="0"/>
              <a:t>Add users and assign roles to the users to specify what parts of Dimension each user can get access to. </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33564B-10D2-469C-AA28-21BE2929E2C0}" type="slidenum">
              <a:rPr lang="en-US">
                <a:solidFill>
                  <a:srgbClr val="A6A6A6"/>
                </a:solidFill>
                <a:latin typeface="Segoe"/>
              </a:rPr>
              <a:pPr eaLnBrk="1" hangingPunct="1"/>
              <a:t>68</a:t>
            </a:fld>
            <a:endParaRPr lang="en-US">
              <a:solidFill>
                <a:srgbClr val="A6A6A6"/>
              </a:solidFill>
              <a:latin typeface="Segoe"/>
            </a:endParaRPr>
          </a:p>
        </p:txBody>
      </p:sp>
      <p:pic>
        <p:nvPicPr>
          <p:cNvPr id="7" name="Picture 6"/>
          <p:cNvPicPr>
            <a:picLocks noChangeAspect="1"/>
          </p:cNvPicPr>
          <p:nvPr/>
        </p:nvPicPr>
        <p:blipFill>
          <a:blip r:embed="rId2"/>
          <a:stretch>
            <a:fillRect/>
          </a:stretch>
        </p:blipFill>
        <p:spPr>
          <a:xfrm>
            <a:off x="4143569" y="1204913"/>
            <a:ext cx="4784725" cy="462980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1203" name="Content Placeholder 4"/>
          <p:cNvSpPr>
            <a:spLocks noGrp="1"/>
          </p:cNvSpPr>
          <p:nvPr>
            <p:ph idx="1"/>
          </p:nvPr>
        </p:nvSpPr>
        <p:spPr/>
        <p:txBody>
          <a:bodyPr/>
          <a:lstStyle/>
          <a:p>
            <a:r>
              <a:rPr lang="en-US" altLang="en-US" dirty="0" smtClean="0"/>
              <a:t>Enable Dimension to connect to your Active Directory server to get user credentials and group information.</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33564B-10D2-469C-AA28-21BE2929E2C0}" type="slidenum">
              <a:rPr lang="en-US">
                <a:solidFill>
                  <a:srgbClr val="A6A6A6"/>
                </a:solidFill>
                <a:latin typeface="Segoe"/>
              </a:rPr>
              <a:pPr eaLnBrk="1" hangingPunct="1"/>
              <a:t>69</a:t>
            </a:fld>
            <a:endParaRPr lang="en-US">
              <a:solidFill>
                <a:srgbClr val="A6A6A6"/>
              </a:solidFill>
              <a:latin typeface="Segoe"/>
            </a:endParaRPr>
          </a:p>
        </p:txBody>
      </p:sp>
      <p:pic>
        <p:nvPicPr>
          <p:cNvPr id="7" name="Picture 6"/>
          <p:cNvPicPr>
            <a:picLocks noChangeAspect="1"/>
          </p:cNvPicPr>
          <p:nvPr/>
        </p:nvPicPr>
        <p:blipFill>
          <a:blip r:embed="rId2"/>
          <a:stretch>
            <a:fillRect/>
          </a:stretch>
        </p:blipFill>
        <p:spPr>
          <a:xfrm>
            <a:off x="4143569" y="1204913"/>
            <a:ext cx="4784725" cy="4629803"/>
          </a:xfrm>
          <a:prstGeom prst="rect">
            <a:avLst/>
          </a:prstGeom>
        </p:spPr>
      </p:pic>
    </p:spTree>
    <p:extLst>
      <p:ext uri="{BB962C8B-B14F-4D97-AF65-F5344CB8AC3E}">
        <p14:creationId xmlns:p14="http://schemas.microsoft.com/office/powerpoint/2010/main" val="8778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Dimension Architecture	</a:t>
            </a:r>
            <a:endParaRPr lang="en-US" dirty="0">
              <a:ea typeface="+mj-ea"/>
            </a:endParaRPr>
          </a:p>
        </p:txBody>
      </p:sp>
      <p:sp>
        <p:nvSpPr>
          <p:cNvPr id="11267" name="Content Placeholder 2"/>
          <p:cNvSpPr>
            <a:spLocks noGrp="1"/>
          </p:cNvSpPr>
          <p:nvPr>
            <p:ph idx="1"/>
          </p:nvPr>
        </p:nvSpPr>
        <p:spPr/>
        <p:txBody>
          <a:bodyPr/>
          <a:lstStyle/>
          <a:p>
            <a:pPr eaLnBrk="1" hangingPunct="1"/>
            <a:r>
              <a:rPr lang="en-US" altLang="en-US" b="1" dirty="0" smtClean="0"/>
              <a:t>Dimension Server</a:t>
            </a:r>
          </a:p>
          <a:p>
            <a:pPr lvl="1" eaLnBrk="1" hangingPunct="1"/>
            <a:r>
              <a:rPr lang="en-US" altLang="en-US" dirty="0" smtClean="0"/>
              <a:t>Provides API for log data, provisioning, maintenance, and configuration</a:t>
            </a:r>
          </a:p>
          <a:p>
            <a:pPr eaLnBrk="1" hangingPunct="1"/>
            <a:r>
              <a:rPr lang="en-US" altLang="en-US" b="1" dirty="0" smtClean="0"/>
              <a:t>Database</a:t>
            </a:r>
          </a:p>
          <a:p>
            <a:pPr lvl="1" eaLnBrk="1" hangingPunct="1"/>
            <a:r>
              <a:rPr lang="en-US" altLang="en-US" dirty="0" smtClean="0"/>
              <a:t>Persistent storage for:</a:t>
            </a:r>
          </a:p>
          <a:p>
            <a:pPr lvl="2" eaLnBrk="1" hangingPunct="1"/>
            <a:r>
              <a:rPr lang="en-US" altLang="en-US" dirty="0" smtClean="0"/>
              <a:t>Log and report data</a:t>
            </a:r>
          </a:p>
          <a:p>
            <a:pPr lvl="2" eaLnBrk="1" hangingPunct="1"/>
            <a:r>
              <a:rPr lang="en-US" altLang="en-US" dirty="0" smtClean="0"/>
              <a:t>Device configuration files</a:t>
            </a:r>
          </a:p>
          <a:p>
            <a:pPr eaLnBrk="1" hangingPunct="1"/>
            <a:endParaRPr lang="en-US" altLang="en-US" dirty="0" smtClean="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27730C-9234-4607-9855-921C5901B331}" type="slidenum">
              <a:rPr lang="en-US">
                <a:solidFill>
                  <a:srgbClr val="A6A6A6"/>
                </a:solidFill>
                <a:latin typeface="Segoe"/>
              </a:rPr>
              <a:pPr eaLnBrk="1" hangingPunct="1"/>
              <a:t>7</a:t>
            </a:fld>
            <a:endParaRPr lang="en-US">
              <a:solidFill>
                <a:srgbClr val="A6A6A6"/>
              </a:solidFill>
              <a:latin typeface="Segoe"/>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204913"/>
            <a:ext cx="4775578" cy="2979201"/>
          </a:xfrm>
          <a:prstGeom prst="rect">
            <a:avLst/>
          </a:prstGeom>
        </p:spPr>
      </p:pic>
    </p:spTree>
    <p:extLst>
      <p:ext uri="{BB962C8B-B14F-4D97-AF65-F5344CB8AC3E}">
        <p14:creationId xmlns:p14="http://schemas.microsoft.com/office/powerpoint/2010/main" val="40489261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User </a:t>
            </a:r>
            <a:r>
              <a:rPr lang="en-US" dirty="0"/>
              <a:t>Management</a:t>
            </a:r>
            <a:endParaRPr lang="en-US" dirty="0">
              <a:ea typeface="+mj-ea"/>
            </a:endParaRPr>
          </a:p>
        </p:txBody>
      </p:sp>
      <p:sp>
        <p:nvSpPr>
          <p:cNvPr id="52229" name="Content Placeholder 2"/>
          <p:cNvSpPr>
            <a:spLocks noGrp="1"/>
          </p:cNvSpPr>
          <p:nvPr>
            <p:ph idx="1"/>
          </p:nvPr>
        </p:nvSpPr>
        <p:spPr/>
        <p:txBody>
          <a:bodyPr/>
          <a:lstStyle/>
          <a:p>
            <a:pPr eaLnBrk="1" hangingPunct="1"/>
            <a:r>
              <a:rPr lang="en-US" altLang="en-US" dirty="0" smtClean="0"/>
              <a:t>Manage Users and Groups</a:t>
            </a:r>
          </a:p>
          <a:p>
            <a:pPr lvl="1" eaLnBrk="1" hangingPunct="1"/>
            <a:r>
              <a:rPr lang="en-US" altLang="en-US" dirty="0" smtClean="0"/>
              <a:t>Add, edit, or remove users</a:t>
            </a:r>
          </a:p>
          <a:p>
            <a:pPr lvl="1" eaLnBrk="1" hangingPunct="1"/>
            <a:r>
              <a:rPr lang="en-US" altLang="en-US" dirty="0" smtClean="0"/>
              <a:t>Specify roles for users</a:t>
            </a:r>
          </a:p>
          <a:p>
            <a:pPr lvl="1" eaLnBrk="1" hangingPunct="1"/>
            <a:r>
              <a:rPr lang="en-US" altLang="en-US" dirty="0" smtClean="0"/>
              <a:t>Select devices for users</a:t>
            </a:r>
          </a:p>
          <a:p>
            <a:pPr eaLnBrk="1" hangingPunct="1"/>
            <a:r>
              <a:rPr lang="en-US" altLang="en-US" dirty="0" smtClean="0"/>
              <a:t>Active Directory Settings</a:t>
            </a:r>
          </a:p>
          <a:p>
            <a:pPr lvl="1" eaLnBrk="1" hangingPunct="1"/>
            <a:r>
              <a:rPr lang="en-US" altLang="en-US" dirty="0" smtClean="0"/>
              <a:t>Enable Active Directory </a:t>
            </a:r>
            <a:br>
              <a:rPr lang="en-US" altLang="en-US" dirty="0" smtClean="0"/>
            </a:br>
            <a:r>
              <a:rPr lang="en-US" altLang="en-US" dirty="0" smtClean="0"/>
              <a:t>Authentication</a:t>
            </a:r>
            <a:endParaRPr lang="en-US" altLang="en-US" dirty="0"/>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196B49-5D9C-43CB-946F-E2B085AA79FB}" type="slidenum">
              <a:rPr lang="en-US">
                <a:solidFill>
                  <a:srgbClr val="A6A6A6"/>
                </a:solidFill>
                <a:latin typeface="Segoe"/>
              </a:rPr>
              <a:pPr eaLnBrk="1" hangingPunct="1"/>
              <a:t>70</a:t>
            </a:fld>
            <a:endParaRPr lang="en-US">
              <a:solidFill>
                <a:srgbClr val="A6A6A6"/>
              </a:solidFill>
              <a:latin typeface="Segoe"/>
            </a:endParaRPr>
          </a:p>
        </p:txBody>
      </p:sp>
      <p:pic>
        <p:nvPicPr>
          <p:cNvPr id="3" name="Picture 2"/>
          <p:cNvPicPr>
            <a:picLocks noChangeAspect="1"/>
          </p:cNvPicPr>
          <p:nvPr/>
        </p:nvPicPr>
        <p:blipFill>
          <a:blip r:embed="rId2"/>
          <a:stretch>
            <a:fillRect/>
          </a:stretch>
        </p:blipFill>
        <p:spPr>
          <a:xfrm>
            <a:off x="4137950" y="1204913"/>
            <a:ext cx="4784725" cy="4629803"/>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6325" name="Content Placeholder 4"/>
          <p:cNvSpPr>
            <a:spLocks noGrp="1"/>
          </p:cNvSpPr>
          <p:nvPr>
            <p:ph idx="1"/>
          </p:nvPr>
        </p:nvSpPr>
        <p:spPr/>
        <p:txBody>
          <a:bodyPr/>
          <a:lstStyle/>
          <a:p>
            <a:r>
              <a:rPr lang="en-US" altLang="en-US" b="1" dirty="0" smtClean="0"/>
              <a:t>Enable Active Directory Authentication</a:t>
            </a:r>
          </a:p>
          <a:p>
            <a:pPr lvl="1"/>
            <a:r>
              <a:rPr lang="en-US" altLang="en-US" dirty="0" smtClean="0"/>
              <a:t>Enable Dimension to connect to your Active Directory server so you can add users to Dimension from your Active Directory server. </a:t>
            </a:r>
          </a:p>
          <a:p>
            <a:pPr lvl="1"/>
            <a:r>
              <a:rPr lang="en-US" altLang="en-US" dirty="0" smtClean="0"/>
              <a:t>LDAPS must be enabled on your Active Directory server.</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828B11-3B9D-49A3-9F4A-4D15D3642582}" type="slidenum">
              <a:rPr lang="en-US">
                <a:solidFill>
                  <a:srgbClr val="A6A6A6"/>
                </a:solidFill>
                <a:latin typeface="Segoe"/>
              </a:rPr>
              <a:pPr eaLnBrk="1" hangingPunct="1"/>
              <a:t>71</a:t>
            </a:fld>
            <a:endParaRPr lang="en-US">
              <a:solidFill>
                <a:srgbClr val="A6A6A6"/>
              </a:solidFill>
              <a:latin typeface="Segoe"/>
            </a:endParaRPr>
          </a:p>
        </p:txBody>
      </p:sp>
      <p:pic>
        <p:nvPicPr>
          <p:cNvPr id="8" name="Picture 7"/>
          <p:cNvPicPr>
            <a:picLocks noChangeAspect="1"/>
          </p:cNvPicPr>
          <p:nvPr/>
        </p:nvPicPr>
        <p:blipFill>
          <a:blip r:embed="rId2"/>
          <a:stretch>
            <a:fillRect/>
          </a:stretch>
        </p:blipFill>
        <p:spPr>
          <a:xfrm>
            <a:off x="4137950" y="1204913"/>
            <a:ext cx="4784725" cy="4629803"/>
          </a:xfrm>
          <a:prstGeom prst="rect">
            <a:avLst/>
          </a:prstGeom>
        </p:spPr>
      </p:pic>
      <p:sp>
        <p:nvSpPr>
          <p:cNvPr id="6" name="Rounded Rectangle 5"/>
          <p:cNvSpPr/>
          <p:nvPr/>
        </p:nvSpPr>
        <p:spPr>
          <a:xfrm>
            <a:off x="4148836" y="4384677"/>
            <a:ext cx="4738688" cy="104775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3251" name="Content Placeholder 4"/>
          <p:cNvSpPr>
            <a:spLocks noGrp="1"/>
          </p:cNvSpPr>
          <p:nvPr>
            <p:ph idx="1"/>
          </p:nvPr>
        </p:nvSpPr>
        <p:spPr/>
        <p:txBody>
          <a:bodyPr/>
          <a:lstStyle/>
          <a:p>
            <a:r>
              <a:rPr lang="en-US" altLang="en-US" dirty="0" smtClean="0"/>
              <a:t>Dimension includes these roles for role-based administration that you can assign to local users:</a:t>
            </a:r>
          </a:p>
          <a:p>
            <a:pPr lvl="1"/>
            <a:r>
              <a:rPr lang="en-US" altLang="en-US" dirty="0" smtClean="0"/>
              <a:t>User:</a:t>
            </a:r>
          </a:p>
          <a:p>
            <a:pPr lvl="2"/>
            <a:r>
              <a:rPr lang="en-US" altLang="en-US" dirty="0" smtClean="0"/>
              <a:t>Local authentication</a:t>
            </a:r>
          </a:p>
          <a:p>
            <a:pPr lvl="2"/>
            <a:r>
              <a:rPr lang="en-US" altLang="en-US" dirty="0" smtClean="0"/>
              <a:t>Active Directory User</a:t>
            </a:r>
          </a:p>
          <a:p>
            <a:pPr lvl="2"/>
            <a:r>
              <a:rPr lang="en-US" altLang="en-US" dirty="0" smtClean="0"/>
              <a:t>Active Directory Group</a:t>
            </a:r>
          </a:p>
          <a:p>
            <a:pPr lvl="1"/>
            <a:r>
              <a:rPr lang="en-US" altLang="en-US" dirty="0" smtClean="0"/>
              <a:t>Devices: </a:t>
            </a:r>
          </a:p>
          <a:p>
            <a:pPr lvl="2"/>
            <a:r>
              <a:rPr lang="en-US" altLang="en-US" dirty="0" smtClean="0"/>
              <a:t>List of devices that send log messages to Dimension </a:t>
            </a:r>
          </a:p>
          <a:p>
            <a:pPr lvl="1"/>
            <a:r>
              <a:rPr lang="en-US" altLang="en-US" dirty="0" smtClean="0"/>
              <a:t>Roles that apply to all devices:</a:t>
            </a:r>
          </a:p>
          <a:p>
            <a:pPr lvl="2"/>
            <a:r>
              <a:rPr lang="en-US" altLang="en-US" dirty="0" smtClean="0"/>
              <a:t>Super Administrator (All access)</a:t>
            </a:r>
          </a:p>
          <a:p>
            <a:pPr lvl="2"/>
            <a:r>
              <a:rPr lang="en-US" altLang="en-US" dirty="0" smtClean="0"/>
              <a:t>Report Administrator (Schedule reports, manage groups, view logs, view reports)</a:t>
            </a:r>
          </a:p>
          <a:p>
            <a:pPr lvl="1"/>
            <a:r>
              <a:rPr lang="en-US" altLang="en-US" dirty="0" smtClean="0"/>
              <a:t>Roles that can be applied to individual devices and groups:</a:t>
            </a:r>
          </a:p>
          <a:p>
            <a:pPr lvl="2"/>
            <a:r>
              <a:rPr lang="en-US" altLang="en-US" dirty="0" smtClean="0"/>
              <a:t>View Logs</a:t>
            </a:r>
          </a:p>
          <a:p>
            <a:pPr lvl="2"/>
            <a:r>
              <a:rPr lang="en-US" altLang="en-US" dirty="0" smtClean="0"/>
              <a:t>View Reports</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7B3F8A-1D90-4C2A-8FA1-F4A9D6794F32}" type="slidenum">
              <a:rPr lang="en-US">
                <a:solidFill>
                  <a:srgbClr val="A6A6A6"/>
                </a:solidFill>
                <a:latin typeface="Segoe"/>
              </a:rPr>
              <a:pPr eaLnBrk="1" hangingPunct="1"/>
              <a:t>72</a:t>
            </a:fld>
            <a:endParaRPr lang="en-US">
              <a:solidFill>
                <a:srgbClr val="A6A6A6"/>
              </a:solidFill>
              <a:latin typeface="Segoe"/>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4275" name="Content Placeholder 2"/>
          <p:cNvSpPr>
            <a:spLocks noGrp="1"/>
          </p:cNvSpPr>
          <p:nvPr>
            <p:ph idx="1"/>
          </p:nvPr>
        </p:nvSpPr>
        <p:spPr/>
        <p:txBody>
          <a:bodyPr/>
          <a:lstStyle/>
          <a:p>
            <a:r>
              <a:rPr lang="en-US" altLang="en-US" dirty="0" smtClean="0"/>
              <a:t>Role policies function as they do in WSM:</a:t>
            </a:r>
          </a:p>
          <a:p>
            <a:pPr lvl="1"/>
            <a:r>
              <a:rPr lang="en-US" altLang="en-US" dirty="0" smtClean="0"/>
              <a:t>User + List of roles + List of Devices</a:t>
            </a:r>
          </a:p>
          <a:p>
            <a:r>
              <a:rPr lang="en-US" altLang="en-US" dirty="0" smtClean="0"/>
              <a:t>User authentication is similar to WSM:</a:t>
            </a:r>
          </a:p>
          <a:p>
            <a:pPr lvl="1"/>
            <a:r>
              <a:rPr lang="en-US" altLang="en-US" dirty="0" smtClean="0"/>
              <a:t>Local user, AD user, AD Group</a:t>
            </a:r>
          </a:p>
          <a:p>
            <a:pPr lvl="1"/>
            <a:r>
              <a:rPr lang="en-US" altLang="en-US" dirty="0" smtClean="0"/>
              <a:t>AD requires DNS to resolve DCs by internal domain name</a:t>
            </a:r>
          </a:p>
          <a:p>
            <a:r>
              <a:rPr lang="en-US" altLang="en-US" dirty="0" smtClean="0"/>
              <a:t>Built-in roles only </a:t>
            </a:r>
          </a:p>
          <a:p>
            <a:pPr lvl="1"/>
            <a:r>
              <a:rPr lang="en-US" altLang="en-US" dirty="0" smtClean="0"/>
              <a:t>You cannot add custom roles</a:t>
            </a:r>
          </a:p>
          <a:p>
            <a:r>
              <a:rPr lang="en-US" altLang="en-US" dirty="0" smtClean="0"/>
              <a:t>Applied to a list of devices</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CF99C9-EA97-4896-89E1-75DBDBC79F64}" type="slidenum">
              <a:rPr lang="en-US">
                <a:solidFill>
                  <a:srgbClr val="A6A6A6"/>
                </a:solidFill>
                <a:latin typeface="Segoe"/>
              </a:rPr>
              <a:pPr eaLnBrk="1" hangingPunct="1"/>
              <a:t>73</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 name="Content Placeholder 4"/>
          <p:cNvSpPr>
            <a:spLocks noGrp="1"/>
          </p:cNvSpPr>
          <p:nvPr>
            <p:ph idx="1"/>
          </p:nvPr>
        </p:nvSpPr>
        <p:spPr/>
        <p:txBody>
          <a:bodyPr/>
          <a:lstStyle/>
          <a:p>
            <a:pPr>
              <a:defRPr/>
            </a:pPr>
            <a:r>
              <a:rPr lang="en-US" dirty="0" smtClean="0"/>
              <a:t>Add </a:t>
            </a:r>
            <a:r>
              <a:rPr lang="en-US" dirty="0"/>
              <a:t>a </a:t>
            </a:r>
            <a:r>
              <a:rPr lang="en-US" dirty="0" smtClean="0"/>
              <a:t>User</a:t>
            </a:r>
            <a:endParaRPr lang="en-US" b="1" dirty="0" smtClean="0"/>
          </a:p>
          <a:p>
            <a:pPr lvl="1">
              <a:defRPr/>
            </a:pPr>
            <a:r>
              <a:rPr lang="en-US" dirty="0" smtClean="0"/>
              <a:t>Select </a:t>
            </a:r>
            <a:r>
              <a:rPr lang="en-US" dirty="0"/>
              <a:t>the </a:t>
            </a:r>
            <a:r>
              <a:rPr lang="en-US" b="1" dirty="0" smtClean="0"/>
              <a:t>Type</a:t>
            </a:r>
            <a:r>
              <a:rPr lang="en-US" dirty="0" smtClean="0"/>
              <a:t> </a:t>
            </a:r>
            <a:r>
              <a:rPr lang="en-US" dirty="0"/>
              <a:t>of </a:t>
            </a:r>
            <a:r>
              <a:rPr lang="en-US" dirty="0" smtClean="0"/>
              <a:t>user (the location </a:t>
            </a:r>
            <a:r>
              <a:rPr lang="en-US" dirty="0"/>
              <a:t>of the user </a:t>
            </a:r>
            <a:r>
              <a:rPr lang="en-US" dirty="0" smtClean="0"/>
              <a:t>account):</a:t>
            </a:r>
            <a:endParaRPr lang="en-US" dirty="0"/>
          </a:p>
          <a:p>
            <a:pPr lvl="2">
              <a:defRPr/>
            </a:pPr>
            <a:r>
              <a:rPr lang="en-US" b="1" dirty="0"/>
              <a:t>Local </a:t>
            </a:r>
            <a:r>
              <a:rPr lang="en-US" b="1" dirty="0" smtClean="0"/>
              <a:t>User</a:t>
            </a:r>
            <a:endParaRPr lang="en-US" dirty="0"/>
          </a:p>
          <a:p>
            <a:pPr lvl="2">
              <a:defRPr/>
            </a:pPr>
            <a:r>
              <a:rPr lang="en-US" b="1" dirty="0" smtClean="0"/>
              <a:t>AD User</a:t>
            </a:r>
            <a:endParaRPr lang="en-US" dirty="0"/>
          </a:p>
          <a:p>
            <a:pPr lvl="2">
              <a:defRPr/>
            </a:pPr>
            <a:r>
              <a:rPr lang="en-US" b="1" dirty="0"/>
              <a:t>AD </a:t>
            </a:r>
            <a:r>
              <a:rPr lang="en-US" b="1" dirty="0" smtClean="0"/>
              <a:t>Group</a:t>
            </a:r>
          </a:p>
          <a:p>
            <a:pPr lvl="1">
              <a:defRPr/>
            </a:pPr>
            <a:r>
              <a:rPr lang="en-US" dirty="0" smtClean="0"/>
              <a:t>Specify </a:t>
            </a:r>
            <a:r>
              <a:rPr lang="en-US" dirty="0"/>
              <a:t>the user </a:t>
            </a:r>
            <a:r>
              <a:rPr lang="en-US" dirty="0" smtClean="0"/>
              <a:t>name</a:t>
            </a:r>
          </a:p>
          <a:p>
            <a:pPr lvl="2">
              <a:defRPr/>
            </a:pPr>
            <a:r>
              <a:rPr lang="en-US" dirty="0" smtClean="0"/>
              <a:t>Use the format specified for the user type you selected</a:t>
            </a:r>
            <a:endParaRPr lang="en-US" dirty="0"/>
          </a:p>
          <a:p>
            <a:pPr lvl="1">
              <a:defRPr/>
            </a:pPr>
            <a:r>
              <a:rPr lang="en-US" dirty="0"/>
              <a:t>Set the </a:t>
            </a:r>
            <a:r>
              <a:rPr lang="en-US" dirty="0" smtClean="0"/>
              <a:t>passphrase</a:t>
            </a:r>
            <a:endParaRPr lang="en-US" dirty="0"/>
          </a:p>
          <a:p>
            <a:pPr lvl="2">
              <a:defRPr/>
            </a:pPr>
            <a:endParaRPr lang="en-US"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B384F4-7F67-4970-B773-0EFB04F4CC9B}" type="slidenum">
              <a:rPr lang="en-US">
                <a:solidFill>
                  <a:srgbClr val="A6A6A6"/>
                </a:solidFill>
                <a:latin typeface="Segoe"/>
              </a:rPr>
              <a:pPr eaLnBrk="1" hangingPunct="1"/>
              <a:t>74</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618300" y="1204913"/>
            <a:ext cx="4308249" cy="482350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 name="Content Placeholder 4"/>
          <p:cNvSpPr>
            <a:spLocks noGrp="1"/>
          </p:cNvSpPr>
          <p:nvPr>
            <p:ph idx="1"/>
          </p:nvPr>
        </p:nvSpPr>
        <p:spPr/>
        <p:txBody>
          <a:bodyPr/>
          <a:lstStyle/>
          <a:p>
            <a:pPr marL="347472">
              <a:defRPr/>
            </a:pPr>
            <a:r>
              <a:rPr lang="en-US" dirty="0" smtClean="0"/>
              <a:t>Select a role </a:t>
            </a:r>
            <a:r>
              <a:rPr lang="en-US" dirty="0"/>
              <a:t>for the </a:t>
            </a:r>
            <a:r>
              <a:rPr lang="en-US" dirty="0" smtClean="0"/>
              <a:t>user:</a:t>
            </a:r>
          </a:p>
          <a:p>
            <a:pPr lvl="1" eaLnBrk="1" hangingPunct="1"/>
            <a:r>
              <a:rPr lang="en-US" altLang="en-US" dirty="0" smtClean="0"/>
              <a:t>Roles </a:t>
            </a:r>
            <a:r>
              <a:rPr lang="en-US" altLang="en-US" dirty="0"/>
              <a:t>for </a:t>
            </a:r>
            <a:r>
              <a:rPr lang="en-US" altLang="en-US" b="1" dirty="0" smtClean="0"/>
              <a:t>All Devices</a:t>
            </a:r>
            <a:r>
              <a:rPr lang="en-US" altLang="en-US" dirty="0"/>
              <a:t>:</a:t>
            </a:r>
          </a:p>
          <a:p>
            <a:pPr lvl="2" eaLnBrk="1" hangingPunct="1"/>
            <a:r>
              <a:rPr lang="en-US" altLang="en-US" b="1" dirty="0"/>
              <a:t>Super Administrator</a:t>
            </a:r>
          </a:p>
          <a:p>
            <a:pPr lvl="2" eaLnBrk="1" hangingPunct="1"/>
            <a:r>
              <a:rPr lang="en-US" altLang="en-US" b="1" dirty="0"/>
              <a:t>Global Administrator</a:t>
            </a:r>
          </a:p>
          <a:p>
            <a:pPr lvl="2" eaLnBrk="1" hangingPunct="1"/>
            <a:r>
              <a:rPr lang="en-US" altLang="en-US" b="1" dirty="0"/>
              <a:t>Global Monitor</a:t>
            </a:r>
          </a:p>
          <a:p>
            <a:pPr lvl="2" eaLnBrk="1" hangingPunct="1"/>
            <a:r>
              <a:rPr lang="en-US" altLang="en-US" b="1" dirty="0"/>
              <a:t>Report Administrator</a:t>
            </a:r>
          </a:p>
          <a:p>
            <a:pPr lvl="2" eaLnBrk="1" hangingPunct="1"/>
            <a:r>
              <a:rPr lang="en-US" altLang="en-US" b="1" dirty="0"/>
              <a:t>View All Logs</a:t>
            </a:r>
          </a:p>
          <a:p>
            <a:pPr lvl="2" eaLnBrk="1" hangingPunct="1"/>
            <a:r>
              <a:rPr lang="en-US" altLang="en-US" b="1" dirty="0"/>
              <a:t>View All </a:t>
            </a:r>
            <a:r>
              <a:rPr lang="en-US" altLang="en-US" b="1" dirty="0" smtClean="0"/>
              <a:t>Reports</a:t>
            </a:r>
            <a:endParaRPr lang="en-US" altLang="en-US" b="1"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B384F4-7F67-4970-B773-0EFB04F4CC9B}" type="slidenum">
              <a:rPr lang="en-US">
                <a:solidFill>
                  <a:srgbClr val="A6A6A6"/>
                </a:solidFill>
                <a:latin typeface="Segoe"/>
              </a:rPr>
              <a:pPr eaLnBrk="1" hangingPunct="1"/>
              <a:t>75</a:t>
            </a:fld>
            <a:endParaRPr lang="en-US">
              <a:solidFill>
                <a:srgbClr val="A6A6A6"/>
              </a:solidFill>
              <a:latin typeface="Segoe"/>
            </a:endParaRPr>
          </a:p>
        </p:txBody>
      </p:sp>
      <p:pic>
        <p:nvPicPr>
          <p:cNvPr id="8" name="Picture 7"/>
          <p:cNvPicPr>
            <a:picLocks noChangeAspect="1"/>
          </p:cNvPicPr>
          <p:nvPr/>
        </p:nvPicPr>
        <p:blipFill>
          <a:blip r:embed="rId2"/>
          <a:stretch>
            <a:fillRect/>
          </a:stretch>
        </p:blipFill>
        <p:spPr>
          <a:xfrm>
            <a:off x="4355984" y="1204913"/>
            <a:ext cx="4555736" cy="2784061"/>
          </a:xfrm>
          <a:prstGeom prst="rect">
            <a:avLst/>
          </a:prstGeom>
        </p:spPr>
      </p:pic>
      <p:sp>
        <p:nvSpPr>
          <p:cNvPr id="10" name="Rounded Rectangle 9"/>
          <p:cNvSpPr/>
          <p:nvPr/>
        </p:nvSpPr>
        <p:spPr>
          <a:xfrm>
            <a:off x="6005475" y="2193745"/>
            <a:ext cx="1730207" cy="124825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95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 name="Content Placeholder 4"/>
          <p:cNvSpPr>
            <a:spLocks noGrp="1"/>
          </p:cNvSpPr>
          <p:nvPr>
            <p:ph idx="1"/>
          </p:nvPr>
        </p:nvSpPr>
        <p:spPr/>
        <p:txBody>
          <a:bodyPr/>
          <a:lstStyle/>
          <a:p>
            <a:pPr lvl="1" eaLnBrk="1" hangingPunct="1"/>
            <a:r>
              <a:rPr lang="en-US" altLang="en-US" dirty="0" smtClean="0"/>
              <a:t>Roles </a:t>
            </a:r>
            <a:r>
              <a:rPr lang="en-US" altLang="en-US" dirty="0"/>
              <a:t>for </a:t>
            </a:r>
            <a:r>
              <a:rPr lang="en-US" altLang="en-US" b="1" dirty="0" smtClean="0"/>
              <a:t>Specific Devices</a:t>
            </a:r>
            <a:r>
              <a:rPr lang="en-US" altLang="en-US" dirty="0"/>
              <a:t>:</a:t>
            </a:r>
          </a:p>
          <a:p>
            <a:pPr lvl="2" eaLnBrk="1" hangingPunct="1"/>
            <a:r>
              <a:rPr lang="en-US" altLang="en-US" b="1" dirty="0"/>
              <a:t>Device Administrator</a:t>
            </a:r>
          </a:p>
          <a:p>
            <a:pPr lvl="2" eaLnBrk="1" hangingPunct="1"/>
            <a:r>
              <a:rPr lang="en-US" altLang="en-US" b="1" dirty="0"/>
              <a:t>Device Monitor</a:t>
            </a:r>
          </a:p>
          <a:p>
            <a:pPr lvl="2" eaLnBrk="1" hangingPunct="1"/>
            <a:r>
              <a:rPr lang="en-US" altLang="en-US" b="1" dirty="0"/>
              <a:t>VPN Administrator</a:t>
            </a:r>
          </a:p>
          <a:p>
            <a:pPr lvl="2" eaLnBrk="1" hangingPunct="1"/>
            <a:r>
              <a:rPr lang="en-US" altLang="en-US" b="1" dirty="0"/>
              <a:t>VPN Monitor</a:t>
            </a:r>
          </a:p>
          <a:p>
            <a:pPr lvl="2" eaLnBrk="1" hangingPunct="1"/>
            <a:r>
              <a:rPr lang="en-US" altLang="en-US" b="1" dirty="0"/>
              <a:t>View Logs</a:t>
            </a:r>
          </a:p>
          <a:p>
            <a:pPr lvl="2" eaLnBrk="1" hangingPunct="1"/>
            <a:r>
              <a:rPr lang="en-US" altLang="en-US" b="1" dirty="0"/>
              <a:t>View </a:t>
            </a:r>
            <a:r>
              <a:rPr lang="en-US" altLang="en-US" b="1" dirty="0" smtClean="0"/>
              <a:t>Reports</a:t>
            </a:r>
            <a:endParaRPr lang="en-US" altLang="en-US" b="1"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B384F4-7F67-4970-B773-0EFB04F4CC9B}" type="slidenum">
              <a:rPr lang="en-US">
                <a:solidFill>
                  <a:srgbClr val="A6A6A6"/>
                </a:solidFill>
                <a:latin typeface="Segoe"/>
              </a:rPr>
              <a:pPr eaLnBrk="1" hangingPunct="1"/>
              <a:t>76</a:t>
            </a:fld>
            <a:endParaRPr lang="en-US">
              <a:solidFill>
                <a:srgbClr val="A6A6A6"/>
              </a:solidFill>
              <a:latin typeface="Segoe"/>
            </a:endParaRPr>
          </a:p>
        </p:txBody>
      </p:sp>
      <p:pic>
        <p:nvPicPr>
          <p:cNvPr id="9" name="Picture 8"/>
          <p:cNvPicPr>
            <a:picLocks noChangeAspect="1"/>
          </p:cNvPicPr>
          <p:nvPr/>
        </p:nvPicPr>
        <p:blipFill>
          <a:blip r:embed="rId2"/>
          <a:stretch>
            <a:fillRect/>
          </a:stretch>
        </p:blipFill>
        <p:spPr>
          <a:xfrm>
            <a:off x="4376637" y="1204913"/>
            <a:ext cx="4550735" cy="2671833"/>
          </a:xfrm>
          <a:prstGeom prst="rect">
            <a:avLst/>
          </a:prstGeom>
        </p:spPr>
      </p:pic>
      <p:sp>
        <p:nvSpPr>
          <p:cNvPr id="11" name="Rounded Rectangle 10"/>
          <p:cNvSpPr/>
          <p:nvPr/>
        </p:nvSpPr>
        <p:spPr>
          <a:xfrm>
            <a:off x="6046022" y="2178861"/>
            <a:ext cx="1754372" cy="988828"/>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262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User Management</a:t>
            </a:r>
            <a:endParaRPr lang="en-US" dirty="0"/>
          </a:p>
        </p:txBody>
      </p:sp>
      <p:sp>
        <p:nvSpPr>
          <p:cNvPr id="5" name="Content Placeholder 4"/>
          <p:cNvSpPr>
            <a:spLocks noGrp="1"/>
          </p:cNvSpPr>
          <p:nvPr>
            <p:ph idx="1"/>
          </p:nvPr>
        </p:nvSpPr>
        <p:spPr/>
        <p:txBody>
          <a:bodyPr/>
          <a:lstStyle/>
          <a:p>
            <a:pPr>
              <a:defRPr/>
            </a:pPr>
            <a:r>
              <a:rPr lang="en-US" dirty="0" smtClean="0"/>
              <a:t>Select devices for the user:</a:t>
            </a:r>
          </a:p>
          <a:p>
            <a:pPr lvl="1">
              <a:defRPr/>
            </a:pPr>
            <a:r>
              <a:rPr lang="en-US" dirty="0" smtClean="0"/>
              <a:t>Add any Firebox in the </a:t>
            </a:r>
            <a:r>
              <a:rPr lang="en-US" b="1" dirty="0" smtClean="0"/>
              <a:t>Available</a:t>
            </a:r>
            <a:r>
              <a:rPr lang="en-US" dirty="0" smtClean="0"/>
              <a:t> list to the </a:t>
            </a:r>
            <a:r>
              <a:rPr lang="en-US" b="1" dirty="0" smtClean="0"/>
              <a:t>Selected</a:t>
            </a:r>
            <a:r>
              <a:rPr lang="en-US" dirty="0" smtClean="0"/>
              <a:t> list</a:t>
            </a:r>
          </a:p>
          <a:p>
            <a:pPr lvl="1">
              <a:defRPr/>
            </a:pPr>
            <a:r>
              <a:rPr lang="en-US" dirty="0" smtClean="0"/>
              <a:t>Use the </a:t>
            </a:r>
            <a:r>
              <a:rPr lang="en-US" b="1" dirty="0" smtClean="0"/>
              <a:t>Search</a:t>
            </a:r>
            <a:r>
              <a:rPr lang="en-US" dirty="0" smtClean="0"/>
              <a:t> text box to find a Firebox in the list of available devices</a:t>
            </a:r>
            <a:endParaRPr lang="en-US"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B384F4-7F67-4970-B773-0EFB04F4CC9B}" type="slidenum">
              <a:rPr lang="en-US">
                <a:solidFill>
                  <a:srgbClr val="A6A6A6"/>
                </a:solidFill>
                <a:latin typeface="Segoe"/>
              </a:rPr>
              <a:pPr eaLnBrk="1" hangingPunct="1"/>
              <a:t>77</a:t>
            </a:fld>
            <a:endParaRPr lang="en-US">
              <a:solidFill>
                <a:srgbClr val="A6A6A6"/>
              </a:solidFill>
              <a:latin typeface="Segoe"/>
            </a:endParaRPr>
          </a:p>
        </p:txBody>
      </p:sp>
      <p:pic>
        <p:nvPicPr>
          <p:cNvPr id="6" name="Picture 5"/>
          <p:cNvPicPr>
            <a:picLocks noChangeAspect="1"/>
          </p:cNvPicPr>
          <p:nvPr/>
        </p:nvPicPr>
        <p:blipFill>
          <a:blip r:embed="rId2"/>
          <a:stretch>
            <a:fillRect/>
          </a:stretch>
        </p:blipFill>
        <p:spPr>
          <a:xfrm>
            <a:off x="4126375" y="1204913"/>
            <a:ext cx="4784725" cy="4385998"/>
          </a:xfrm>
          <a:prstGeom prst="rect">
            <a:avLst/>
          </a:prstGeom>
        </p:spPr>
      </p:pic>
    </p:spTree>
    <p:extLst>
      <p:ext uri="{BB962C8B-B14F-4D97-AF65-F5344CB8AC3E}">
        <p14:creationId xmlns:p14="http://schemas.microsoft.com/office/powerpoint/2010/main" val="1504059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Use </a:t>
            </a:r>
            <a:r>
              <a:rPr lang="en-US" dirty="0" smtClean="0"/>
              <a:t>Dimension</a:t>
            </a:r>
            <a:endParaRPr lang="en-US" dirty="0"/>
          </a:p>
        </p:txBody>
      </p:sp>
      <p:sp>
        <p:nvSpPr>
          <p:cNvPr id="5" name="Slide Number Placeholder 4"/>
          <p:cNvSpPr>
            <a:spLocks noGrp="1"/>
          </p:cNvSpPr>
          <p:nvPr>
            <p:ph type="sldNum" sz="quarter" idx="10"/>
          </p:nvPr>
        </p:nvSpPr>
        <p:spPr/>
        <p:txBody>
          <a:bodyPr/>
          <a:lstStyle/>
          <a:p>
            <a:fld id="{DA35834D-6057-4A92-882D-70BEB48AEA01}" type="slidenum">
              <a:rPr lang="en-US" smtClean="0"/>
              <a:pPr/>
              <a:t>78</a:t>
            </a:fld>
            <a:endParaRPr lang="en-US"/>
          </a:p>
        </p:txBody>
      </p:sp>
    </p:spTree>
    <p:extLst>
      <p:ext uri="{BB962C8B-B14F-4D97-AF65-F5344CB8AC3E}">
        <p14:creationId xmlns:p14="http://schemas.microsoft.com/office/powerpoint/2010/main" val="35976406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WatchGuard Dimension</a:t>
            </a:r>
            <a:endParaRPr lang="en-US" dirty="0"/>
          </a:p>
        </p:txBody>
      </p:sp>
      <p:sp>
        <p:nvSpPr>
          <p:cNvPr id="3" name="Content Placeholder 2"/>
          <p:cNvSpPr>
            <a:spLocks noGrp="1"/>
          </p:cNvSpPr>
          <p:nvPr>
            <p:ph idx="1"/>
          </p:nvPr>
        </p:nvSpPr>
        <p:spPr/>
        <p:txBody>
          <a:bodyPr/>
          <a:lstStyle/>
          <a:p>
            <a:r>
              <a:rPr lang="en-US" dirty="0" smtClean="0"/>
              <a:t>WatchGuard Dimension is a virtual </a:t>
            </a:r>
            <a:r>
              <a:rPr lang="en-US" dirty="0"/>
              <a:t>visibility and management solution you can use to capture the log data from your Firebox </a:t>
            </a:r>
            <a:r>
              <a:rPr lang="en-US" dirty="0" smtClean="0"/>
              <a:t>devices</a:t>
            </a:r>
            <a:r>
              <a:rPr lang="en-US" dirty="0"/>
              <a:t>, FireClusters, and WatchGuard servers, and manage your Firebox devices and FireClusters. </a:t>
            </a:r>
            <a:endParaRPr lang="en-US" dirty="0" smtClean="0"/>
          </a:p>
          <a:p>
            <a:r>
              <a:rPr lang="en-US" dirty="0"/>
              <a:t>Management from Dimension</a:t>
            </a:r>
          </a:p>
          <a:p>
            <a:pPr lvl="1"/>
            <a:r>
              <a:rPr lang="en-US" dirty="0"/>
              <a:t>To use the Dimension management features, each Firebox or FireCluster must have a feature key with the </a:t>
            </a:r>
            <a:r>
              <a:rPr lang="en-US" i="1" dirty="0" err="1"/>
              <a:t>LiveSecurity</a:t>
            </a:r>
            <a:r>
              <a:rPr lang="en-US" i="1" dirty="0"/>
              <a:t> Service</a:t>
            </a:r>
            <a:r>
              <a:rPr lang="en-US" dirty="0"/>
              <a:t> and </a:t>
            </a:r>
            <a:r>
              <a:rPr lang="en-US" i="1" dirty="0"/>
              <a:t>Dimension Command</a:t>
            </a:r>
            <a:r>
              <a:rPr lang="en-US" dirty="0"/>
              <a:t> features enabled</a:t>
            </a:r>
          </a:p>
          <a:p>
            <a:pPr lvl="1"/>
            <a:r>
              <a:rPr lang="en-US" dirty="0" smtClean="0"/>
              <a:t>Add </a:t>
            </a:r>
            <a:r>
              <a:rPr lang="en-US" dirty="0"/>
              <a:t>your Firebox devices and FireClusters to Dimension to centrally manage and control the configurations and settings of each Firebox device</a:t>
            </a:r>
          </a:p>
          <a:p>
            <a:pPr lvl="1"/>
            <a:r>
              <a:rPr lang="en-US" dirty="0"/>
              <a:t>Create managed VPNs between Firebox devices and FireClusters managed by </a:t>
            </a:r>
            <a:r>
              <a:rPr lang="en-US" dirty="0" smtClean="0"/>
              <a:t>Dimension</a:t>
            </a:r>
          </a:p>
        </p:txBody>
      </p:sp>
      <p:sp>
        <p:nvSpPr>
          <p:cNvPr id="5" name="Slide Number Placeholder 4"/>
          <p:cNvSpPr>
            <a:spLocks noGrp="1"/>
          </p:cNvSpPr>
          <p:nvPr>
            <p:ph type="sldNum" sz="quarter" idx="10"/>
          </p:nvPr>
        </p:nvSpPr>
        <p:spPr/>
        <p:txBody>
          <a:bodyPr/>
          <a:lstStyle/>
          <a:p>
            <a:fld id="{C756EEE4-233F-4115-9F35-B04905CC086B}" type="slidenum">
              <a:rPr lang="en-US" smtClean="0"/>
              <a:pPr/>
              <a:t>79</a:t>
            </a:fld>
            <a:endParaRPr lang="en-US"/>
          </a:p>
        </p:txBody>
      </p:sp>
    </p:spTree>
    <p:extLst>
      <p:ext uri="{BB962C8B-B14F-4D97-AF65-F5344CB8AC3E}">
        <p14:creationId xmlns:p14="http://schemas.microsoft.com/office/powerpoint/2010/main" val="77660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Deploy </a:t>
            </a:r>
            <a:r>
              <a:rPr lang="en-US" dirty="0" smtClean="0"/>
              <a:t>Dimension</a:t>
            </a:r>
            <a:endParaRPr lang="en-US" dirty="0"/>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10107B-7F35-4C2C-BB84-29B413C84977}" type="slidenum">
              <a:rPr lang="en-US">
                <a:solidFill>
                  <a:srgbClr val="A6A6A6"/>
                </a:solidFill>
                <a:latin typeface="Segoe"/>
              </a:rPr>
              <a:pPr eaLnBrk="1" hangingPunct="1"/>
              <a:t>8</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WatchGuard Dimension</a:t>
            </a:r>
            <a:endParaRPr lang="en-US" dirty="0"/>
          </a:p>
        </p:txBody>
      </p:sp>
      <p:sp>
        <p:nvSpPr>
          <p:cNvPr id="3" name="Content Placeholder 2"/>
          <p:cNvSpPr>
            <a:spLocks noGrp="1"/>
          </p:cNvSpPr>
          <p:nvPr>
            <p:ph idx="1"/>
          </p:nvPr>
        </p:nvSpPr>
        <p:spPr/>
        <p:txBody>
          <a:bodyPr/>
          <a:lstStyle/>
          <a:p>
            <a:r>
              <a:rPr lang="en-US" dirty="0" smtClean="0"/>
              <a:t>Logging </a:t>
            </a:r>
            <a:r>
              <a:rPr lang="en-US" dirty="0"/>
              <a:t>&amp; Reporting from Dimension</a:t>
            </a:r>
          </a:p>
          <a:p>
            <a:pPr lvl="1"/>
            <a:r>
              <a:rPr lang="en-US" dirty="0"/>
              <a:t>To use the logging &amp; reporting features in Dimension, each Firebox or FireCluster must have a feature key with the </a:t>
            </a:r>
            <a:r>
              <a:rPr lang="en-US" dirty="0" err="1"/>
              <a:t>LiveSecurity</a:t>
            </a:r>
            <a:r>
              <a:rPr lang="en-US" dirty="0"/>
              <a:t> Service feature enabled</a:t>
            </a:r>
          </a:p>
          <a:p>
            <a:pPr lvl="1"/>
            <a:r>
              <a:rPr lang="en-US" dirty="0" smtClean="0"/>
              <a:t>See </a:t>
            </a:r>
            <a:r>
              <a:rPr lang="en-US" dirty="0"/>
              <a:t>log data in real-time</a:t>
            </a:r>
          </a:p>
          <a:p>
            <a:pPr lvl="1"/>
            <a:r>
              <a:rPr lang="en-US" dirty="0"/>
              <a:t>Track traffic across your network</a:t>
            </a:r>
          </a:p>
          <a:p>
            <a:pPr lvl="1"/>
            <a:r>
              <a:rPr lang="en-US" dirty="0"/>
              <a:t>View the source and destination of traffic</a:t>
            </a:r>
          </a:p>
          <a:p>
            <a:pPr lvl="1"/>
            <a:r>
              <a:rPr lang="en-US" dirty="0"/>
              <a:t>View log message details of the traffic</a:t>
            </a:r>
          </a:p>
          <a:p>
            <a:pPr lvl="1"/>
            <a:r>
              <a:rPr lang="en-US" dirty="0"/>
              <a:t>Monitor threats to your network</a:t>
            </a:r>
          </a:p>
          <a:p>
            <a:pPr lvl="1"/>
            <a:r>
              <a:rPr lang="en-US" dirty="0"/>
              <a:t>View reports of the </a:t>
            </a:r>
            <a:r>
              <a:rPr lang="en-US" dirty="0" smtClean="0"/>
              <a:t>traffic</a:t>
            </a:r>
          </a:p>
          <a:p>
            <a:endParaRPr lang="en-US" dirty="0" smtClean="0"/>
          </a:p>
        </p:txBody>
      </p:sp>
      <p:sp>
        <p:nvSpPr>
          <p:cNvPr id="5" name="Slide Number Placeholder 4"/>
          <p:cNvSpPr>
            <a:spLocks noGrp="1"/>
          </p:cNvSpPr>
          <p:nvPr>
            <p:ph type="sldNum" sz="quarter" idx="10"/>
          </p:nvPr>
        </p:nvSpPr>
        <p:spPr/>
        <p:txBody>
          <a:bodyPr/>
          <a:lstStyle/>
          <a:p>
            <a:fld id="{C756EEE4-233F-4115-9F35-B04905CC086B}" type="slidenum">
              <a:rPr lang="en-US" smtClean="0"/>
              <a:pPr/>
              <a:t>80</a:t>
            </a:fld>
            <a:endParaRPr lang="en-US"/>
          </a:p>
        </p:txBody>
      </p:sp>
    </p:spTree>
    <p:extLst>
      <p:ext uri="{BB962C8B-B14F-4D97-AF65-F5344CB8AC3E}">
        <p14:creationId xmlns:p14="http://schemas.microsoft.com/office/powerpoint/2010/main" val="19227917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82306" y="3802221"/>
            <a:ext cx="4818899" cy="604679"/>
          </a:xfrm>
        </p:spPr>
        <p:txBody>
          <a:bodyPr/>
          <a:lstStyle/>
          <a:p>
            <a:r>
              <a:rPr lang="en-US" dirty="0"/>
              <a:t>Management with Dimension</a:t>
            </a:r>
          </a:p>
        </p:txBody>
      </p:sp>
      <p:sp>
        <p:nvSpPr>
          <p:cNvPr id="4" name="Slide Number Placeholder 3"/>
          <p:cNvSpPr>
            <a:spLocks noGrp="1"/>
          </p:cNvSpPr>
          <p:nvPr>
            <p:ph type="sldNum" sz="quarter" idx="10"/>
          </p:nvPr>
        </p:nvSpPr>
        <p:spPr/>
        <p:txBody>
          <a:bodyPr/>
          <a:lstStyle/>
          <a:p>
            <a:fld id="{DB11B6C8-2212-4363-A6C1-1404EFB327EF}" type="slidenum">
              <a:rPr lang="en-US" smtClean="0"/>
              <a:pPr/>
              <a:t>81</a:t>
            </a:fld>
            <a:endParaRPr lang="en-US"/>
          </a:p>
        </p:txBody>
      </p:sp>
    </p:spTree>
    <p:extLst>
      <p:ext uri="{BB962C8B-B14F-4D97-AF65-F5344CB8AC3E}">
        <p14:creationId xmlns:p14="http://schemas.microsoft.com/office/powerpoint/2010/main" val="3778053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with Dimension</a:t>
            </a:r>
            <a:endParaRPr lang="en-US" dirty="0"/>
          </a:p>
        </p:txBody>
      </p:sp>
      <p:sp>
        <p:nvSpPr>
          <p:cNvPr id="3" name="Content Placeholder 2"/>
          <p:cNvSpPr>
            <a:spLocks noGrp="1"/>
          </p:cNvSpPr>
          <p:nvPr>
            <p:ph idx="1"/>
          </p:nvPr>
        </p:nvSpPr>
        <p:spPr/>
        <p:txBody>
          <a:bodyPr/>
          <a:lstStyle/>
          <a:p>
            <a:r>
              <a:rPr lang="en-US" dirty="0" smtClean="0"/>
              <a:t>After you add your Firebox devices and FireClusters to Dimension, you can manage them with Dimension.</a:t>
            </a:r>
          </a:p>
          <a:p>
            <a:r>
              <a:rPr lang="en-US" dirty="0" smtClean="0"/>
              <a:t>Manage the device configuration file for each Firebox or FireCluster</a:t>
            </a:r>
          </a:p>
          <a:p>
            <a:r>
              <a:rPr lang="en-US" dirty="0" smtClean="0"/>
              <a:t>Manage VPN tunnels between Firebox devices managed by Dimension</a:t>
            </a:r>
          </a:p>
        </p:txBody>
      </p:sp>
      <p:sp>
        <p:nvSpPr>
          <p:cNvPr id="5" name="Slide Number Placeholder 4"/>
          <p:cNvSpPr>
            <a:spLocks noGrp="1"/>
          </p:cNvSpPr>
          <p:nvPr>
            <p:ph type="sldNum" sz="quarter" idx="10"/>
          </p:nvPr>
        </p:nvSpPr>
        <p:spPr/>
        <p:txBody>
          <a:bodyPr/>
          <a:lstStyle/>
          <a:p>
            <a:fld id="{DA35834D-6057-4A92-882D-70BEB48AEA01}" type="slidenum">
              <a:rPr lang="en-US" smtClean="0"/>
              <a:pPr/>
              <a:t>82</a:t>
            </a:fld>
            <a:endParaRPr lang="en-US"/>
          </a:p>
        </p:txBody>
      </p:sp>
    </p:spTree>
    <p:extLst>
      <p:ext uri="{BB962C8B-B14F-4D97-AF65-F5344CB8AC3E}">
        <p14:creationId xmlns:p14="http://schemas.microsoft.com/office/powerpoint/2010/main" val="1651382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with Dimension</a:t>
            </a:r>
            <a:r>
              <a:rPr lang="en-US" dirty="0"/>
              <a:t> — </a:t>
            </a:r>
            <a:r>
              <a:rPr lang="en-US" dirty="0" smtClean="0"/>
              <a:t>Device Management</a:t>
            </a:r>
            <a:endParaRPr lang="en-US" dirty="0"/>
          </a:p>
        </p:txBody>
      </p:sp>
      <p:sp>
        <p:nvSpPr>
          <p:cNvPr id="3" name="Content Placeholder 2"/>
          <p:cNvSpPr>
            <a:spLocks noGrp="1"/>
          </p:cNvSpPr>
          <p:nvPr>
            <p:ph idx="1"/>
          </p:nvPr>
        </p:nvSpPr>
        <p:spPr/>
        <p:txBody>
          <a:bodyPr/>
          <a:lstStyle/>
          <a:p>
            <a:r>
              <a:rPr lang="en-US" dirty="0" smtClean="0"/>
              <a:t>Open Fireware Web UI for managed devices directly from Dimension</a:t>
            </a:r>
          </a:p>
          <a:p>
            <a:pPr lvl="1"/>
            <a:r>
              <a:rPr lang="en-US" dirty="0" smtClean="0"/>
              <a:t>Normal configuration and device management</a:t>
            </a:r>
            <a:endParaRPr lang="en-US" dirty="0"/>
          </a:p>
          <a:p>
            <a:pPr marL="857250" lvl="2" indent="0">
              <a:buNone/>
            </a:pPr>
            <a:r>
              <a:rPr lang="en-US" i="1" dirty="0" smtClean="0"/>
              <a:t>Select </a:t>
            </a:r>
            <a:r>
              <a:rPr lang="en-US" b="1" i="1" dirty="0" smtClean="0"/>
              <a:t>Actions &gt; Open Fireware Web UI</a:t>
            </a:r>
          </a:p>
        </p:txBody>
      </p:sp>
      <p:sp>
        <p:nvSpPr>
          <p:cNvPr id="5" name="Slide Number Placeholder 4"/>
          <p:cNvSpPr>
            <a:spLocks noGrp="1"/>
          </p:cNvSpPr>
          <p:nvPr>
            <p:ph type="sldNum" sz="quarter" idx="10"/>
          </p:nvPr>
        </p:nvSpPr>
        <p:spPr/>
        <p:txBody>
          <a:bodyPr/>
          <a:lstStyle/>
          <a:p>
            <a:fld id="{DA35834D-6057-4A92-882D-70BEB48AEA01}" type="slidenum">
              <a:rPr lang="en-US" smtClean="0"/>
              <a:pPr/>
              <a:t>83</a:t>
            </a:fld>
            <a:endParaRPr lang="en-US"/>
          </a:p>
        </p:txBody>
      </p:sp>
      <p:pic>
        <p:nvPicPr>
          <p:cNvPr id="6" name="Picture 5"/>
          <p:cNvPicPr>
            <a:picLocks noChangeAspect="1"/>
          </p:cNvPicPr>
          <p:nvPr/>
        </p:nvPicPr>
        <p:blipFill>
          <a:blip r:embed="rId2"/>
          <a:stretch>
            <a:fillRect/>
          </a:stretch>
        </p:blipFill>
        <p:spPr>
          <a:xfrm>
            <a:off x="4213954" y="1656338"/>
            <a:ext cx="4739324" cy="4538774"/>
          </a:xfrm>
          <a:prstGeom prst="rect">
            <a:avLst/>
          </a:prstGeom>
        </p:spPr>
      </p:pic>
      <p:sp>
        <p:nvSpPr>
          <p:cNvPr id="7" name="Rounded Rectangle 6"/>
          <p:cNvSpPr/>
          <p:nvPr/>
        </p:nvSpPr>
        <p:spPr>
          <a:xfrm>
            <a:off x="6770465" y="3455152"/>
            <a:ext cx="590550" cy="27622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flipV="1">
            <a:off x="3912243" y="3593265"/>
            <a:ext cx="2858222" cy="64306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2909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with Dimension </a:t>
            </a:r>
            <a:r>
              <a:rPr lang="en-US" dirty="0"/>
              <a:t>— Device Management</a:t>
            </a:r>
          </a:p>
        </p:txBody>
      </p:sp>
      <p:sp>
        <p:nvSpPr>
          <p:cNvPr id="3" name="Content Placeholder 2"/>
          <p:cNvSpPr>
            <a:spLocks noGrp="1"/>
          </p:cNvSpPr>
          <p:nvPr>
            <p:ph idx="1"/>
          </p:nvPr>
        </p:nvSpPr>
        <p:spPr/>
        <p:txBody>
          <a:bodyPr/>
          <a:lstStyle/>
          <a:p>
            <a:pPr lvl="1"/>
            <a:r>
              <a:rPr lang="en-US" dirty="0" smtClean="0"/>
              <a:t>Resolve issues identified in Dashboard pages, log messages, and reports</a:t>
            </a:r>
          </a:p>
          <a:p>
            <a:pPr marL="857250" lvl="2" indent="0">
              <a:buNone/>
            </a:pPr>
            <a:r>
              <a:rPr lang="en-US" i="1" dirty="0" smtClean="0"/>
              <a:t>Click a link on a Dashboard page to open Fireware Web UI and resolve the issue</a:t>
            </a:r>
          </a:p>
        </p:txBody>
      </p:sp>
      <p:sp>
        <p:nvSpPr>
          <p:cNvPr id="5" name="Slide Number Placeholder 4"/>
          <p:cNvSpPr>
            <a:spLocks noGrp="1"/>
          </p:cNvSpPr>
          <p:nvPr>
            <p:ph type="sldNum" sz="quarter" idx="10"/>
          </p:nvPr>
        </p:nvSpPr>
        <p:spPr/>
        <p:txBody>
          <a:bodyPr/>
          <a:lstStyle/>
          <a:p>
            <a:fld id="{DA35834D-6057-4A92-882D-70BEB48AEA01}" type="slidenum">
              <a:rPr lang="en-US" smtClean="0"/>
              <a:pPr/>
              <a:t>84</a:t>
            </a:fld>
            <a:endParaRPr lang="en-US"/>
          </a:p>
        </p:txBody>
      </p:sp>
      <p:pic>
        <p:nvPicPr>
          <p:cNvPr id="8" name="Picture 7"/>
          <p:cNvPicPr>
            <a:picLocks noChangeAspect="1"/>
          </p:cNvPicPr>
          <p:nvPr/>
        </p:nvPicPr>
        <p:blipFill>
          <a:blip r:embed="rId2"/>
          <a:stretch>
            <a:fillRect/>
          </a:stretch>
        </p:blipFill>
        <p:spPr>
          <a:xfrm>
            <a:off x="4161100" y="1715919"/>
            <a:ext cx="4785361" cy="4582863"/>
          </a:xfrm>
          <a:prstGeom prst="rect">
            <a:avLst/>
          </a:prstGeom>
        </p:spPr>
      </p:pic>
      <p:sp>
        <p:nvSpPr>
          <p:cNvPr id="7" name="Rounded Rectangle 6"/>
          <p:cNvSpPr/>
          <p:nvPr/>
        </p:nvSpPr>
        <p:spPr>
          <a:xfrm>
            <a:off x="6239455" y="3267083"/>
            <a:ext cx="1268732" cy="18097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460437" y="2447933"/>
            <a:ext cx="704850" cy="17145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217762" y="2986268"/>
            <a:ext cx="3021693" cy="384261"/>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528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with Dimension </a:t>
            </a:r>
            <a:r>
              <a:rPr lang="en-US" dirty="0"/>
              <a:t>— Device Management</a:t>
            </a:r>
          </a:p>
        </p:txBody>
      </p:sp>
      <p:sp>
        <p:nvSpPr>
          <p:cNvPr id="3" name="Content Placeholder 2"/>
          <p:cNvSpPr>
            <a:spLocks noGrp="1"/>
          </p:cNvSpPr>
          <p:nvPr>
            <p:ph idx="1"/>
          </p:nvPr>
        </p:nvSpPr>
        <p:spPr/>
        <p:txBody>
          <a:bodyPr/>
          <a:lstStyle/>
          <a:p>
            <a:r>
              <a:rPr lang="en-US" dirty="0" smtClean="0"/>
              <a:t>Dimension stores the configuration files for the Firebox devices and FireClusters it manages</a:t>
            </a:r>
          </a:p>
          <a:p>
            <a:pPr lvl="1"/>
            <a:r>
              <a:rPr lang="en-US" dirty="0" smtClean="0"/>
              <a:t>Each time you change the configuration file, even if the changes are made outside of Dimension, a new revision is stored and appears in the </a:t>
            </a:r>
            <a:r>
              <a:rPr lang="en-US" b="1" dirty="0" smtClean="0"/>
              <a:t>Configuration History</a:t>
            </a:r>
            <a:r>
              <a:rPr lang="en-US" dirty="0" smtClean="0"/>
              <a:t> list.</a:t>
            </a:r>
          </a:p>
        </p:txBody>
      </p:sp>
      <p:sp>
        <p:nvSpPr>
          <p:cNvPr id="5" name="Slide Number Placeholder 4"/>
          <p:cNvSpPr>
            <a:spLocks noGrp="1"/>
          </p:cNvSpPr>
          <p:nvPr>
            <p:ph type="sldNum" sz="quarter" idx="10"/>
          </p:nvPr>
        </p:nvSpPr>
        <p:spPr/>
        <p:txBody>
          <a:bodyPr/>
          <a:lstStyle/>
          <a:p>
            <a:fld id="{DA35834D-6057-4A92-882D-70BEB48AEA01}" type="slidenum">
              <a:rPr lang="en-US" smtClean="0"/>
              <a:pPr/>
              <a:t>85</a:t>
            </a:fld>
            <a:endParaRPr lang="en-US"/>
          </a:p>
        </p:txBody>
      </p:sp>
      <p:pic>
        <p:nvPicPr>
          <p:cNvPr id="6" name="Picture 5"/>
          <p:cNvPicPr>
            <a:picLocks noChangeAspect="1"/>
          </p:cNvPicPr>
          <p:nvPr/>
        </p:nvPicPr>
        <p:blipFill>
          <a:blip r:embed="rId2"/>
          <a:stretch>
            <a:fillRect/>
          </a:stretch>
        </p:blipFill>
        <p:spPr>
          <a:xfrm>
            <a:off x="4161100" y="1771700"/>
            <a:ext cx="4781964" cy="4559300"/>
          </a:xfrm>
          <a:prstGeom prst="rect">
            <a:avLst/>
          </a:prstGeom>
        </p:spPr>
      </p:pic>
      <p:sp>
        <p:nvSpPr>
          <p:cNvPr id="7" name="Rounded Rectangle 6"/>
          <p:cNvSpPr/>
          <p:nvPr/>
        </p:nvSpPr>
        <p:spPr>
          <a:xfrm>
            <a:off x="5475964" y="4180114"/>
            <a:ext cx="2019300" cy="184785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47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Management with Dimension </a:t>
            </a:r>
            <a:r>
              <a:rPr lang="en-US" dirty="0"/>
              <a:t>—</a:t>
            </a:r>
            <a:r>
              <a:rPr lang="en-US" dirty="0" smtClean="0">
                <a:latin typeface="Times New Roman" panose="02020603050405020304" pitchFamily="18" charset="0"/>
                <a:cs typeface="Times New Roman" panose="02020603050405020304" pitchFamily="18" charset="0"/>
              </a:rPr>
              <a:t> </a:t>
            </a:r>
            <a:r>
              <a:rPr lang="en-US" dirty="0"/>
              <a:t>Managed VPNs</a:t>
            </a:r>
          </a:p>
        </p:txBody>
      </p:sp>
      <p:sp>
        <p:nvSpPr>
          <p:cNvPr id="3" name="Content Placeholder 2"/>
          <p:cNvSpPr>
            <a:spLocks noGrp="1"/>
          </p:cNvSpPr>
          <p:nvPr>
            <p:ph idx="1"/>
          </p:nvPr>
        </p:nvSpPr>
        <p:spPr>
          <a:xfrm>
            <a:off x="457200" y="1554480"/>
            <a:ext cx="3657600" cy="5108505"/>
          </a:xfrm>
        </p:spPr>
        <p:txBody>
          <a:bodyPr/>
          <a:lstStyle/>
          <a:p>
            <a:r>
              <a:rPr lang="en-US" dirty="0" smtClean="0"/>
              <a:t>On the </a:t>
            </a:r>
            <a:r>
              <a:rPr lang="en-US" b="1" dirty="0" smtClean="0"/>
              <a:t>VPNs</a:t>
            </a:r>
            <a:r>
              <a:rPr lang="en-US" dirty="0" smtClean="0"/>
              <a:t> page, create managed hub-and-spoke VPNs between managed devices</a:t>
            </a:r>
          </a:p>
          <a:p>
            <a:r>
              <a:rPr lang="en-US" dirty="0" smtClean="0"/>
              <a:t>Select </a:t>
            </a:r>
            <a:r>
              <a:rPr lang="en-US" b="1" dirty="0" smtClean="0"/>
              <a:t>Home &gt; VPNs</a:t>
            </a:r>
          </a:p>
          <a:p>
            <a:r>
              <a:rPr lang="en-US" dirty="0" smtClean="0"/>
              <a:t>Click </a:t>
            </a:r>
            <a:r>
              <a:rPr lang="en-US" b="1" dirty="0" smtClean="0"/>
              <a:t>Add</a:t>
            </a:r>
            <a:r>
              <a:rPr lang="en-US" dirty="0" smtClean="0"/>
              <a:t> to start the </a:t>
            </a:r>
            <a:r>
              <a:rPr lang="en-US" i="1" dirty="0"/>
              <a:t>Create VPN Wizard</a:t>
            </a:r>
            <a:r>
              <a:rPr lang="en-US" dirty="0"/>
              <a:t> to set up a managed VPN</a:t>
            </a:r>
          </a:p>
        </p:txBody>
      </p:sp>
      <p:sp>
        <p:nvSpPr>
          <p:cNvPr id="5" name="Slide Number Placeholder 4"/>
          <p:cNvSpPr>
            <a:spLocks noGrp="1"/>
          </p:cNvSpPr>
          <p:nvPr>
            <p:ph type="sldNum" sz="quarter" idx="10"/>
          </p:nvPr>
        </p:nvSpPr>
        <p:spPr/>
        <p:txBody>
          <a:bodyPr/>
          <a:lstStyle/>
          <a:p>
            <a:fld id="{DA35834D-6057-4A92-882D-70BEB48AEA01}" type="slidenum">
              <a:rPr lang="en-US" smtClean="0"/>
              <a:pPr/>
              <a:t>86</a:t>
            </a:fld>
            <a:endParaRPr lang="en-US"/>
          </a:p>
        </p:txBody>
      </p:sp>
      <p:pic>
        <p:nvPicPr>
          <p:cNvPr id="6" name="Picture 5"/>
          <p:cNvPicPr>
            <a:picLocks noChangeAspect="1"/>
          </p:cNvPicPr>
          <p:nvPr/>
        </p:nvPicPr>
        <p:blipFill>
          <a:blip r:embed="rId2"/>
          <a:stretch>
            <a:fillRect/>
          </a:stretch>
        </p:blipFill>
        <p:spPr>
          <a:xfrm>
            <a:off x="4136063" y="1673226"/>
            <a:ext cx="4785361" cy="2551379"/>
          </a:xfrm>
          <a:prstGeom prst="rect">
            <a:avLst/>
          </a:prstGeom>
        </p:spPr>
      </p:pic>
      <p:sp>
        <p:nvSpPr>
          <p:cNvPr id="7" name="Rounded Rectangle 6"/>
          <p:cNvSpPr/>
          <p:nvPr/>
        </p:nvSpPr>
        <p:spPr>
          <a:xfrm>
            <a:off x="5416224" y="2490966"/>
            <a:ext cx="571500" cy="31432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370687" y="3646814"/>
            <a:ext cx="457200" cy="287079"/>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9817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a:xfrm>
            <a:off x="457200" y="1554481"/>
            <a:ext cx="3657600" cy="4672700"/>
          </a:xfrm>
        </p:spPr>
        <p:txBody>
          <a:bodyPr/>
          <a:lstStyle/>
          <a:p>
            <a:r>
              <a:rPr lang="en-US" dirty="0" smtClean="0"/>
              <a:t>Select the </a:t>
            </a:r>
            <a:r>
              <a:rPr lang="en-US" b="1" dirty="0" smtClean="0"/>
              <a:t>Hub Device</a:t>
            </a:r>
          </a:p>
          <a:p>
            <a:pPr lvl="1"/>
            <a:r>
              <a:rPr lang="en-US" dirty="0" smtClean="0"/>
              <a:t>This is a Firebox managed by Dimension</a:t>
            </a:r>
          </a:p>
          <a:p>
            <a:r>
              <a:rPr lang="en-US" dirty="0" smtClean="0"/>
              <a:t>Select a </a:t>
            </a:r>
            <a:r>
              <a:rPr lang="en-US" b="1" dirty="0" smtClean="0"/>
              <a:t>BOVPN Type</a:t>
            </a:r>
            <a:r>
              <a:rPr lang="en-US" dirty="0" smtClean="0"/>
              <a:t> </a:t>
            </a:r>
          </a:p>
          <a:p>
            <a:pPr lvl="1"/>
            <a:r>
              <a:rPr lang="en-US" b="1" dirty="0" smtClean="0"/>
              <a:t>Traditional BOVPN (Recommended)</a:t>
            </a:r>
          </a:p>
          <a:p>
            <a:pPr lvl="1"/>
            <a:r>
              <a:rPr lang="en-US" b="1" dirty="0" smtClean="0"/>
              <a:t>Virtual Interface BOVPN</a:t>
            </a:r>
            <a:endParaRPr lang="en-US" b="1"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87</a:t>
            </a:fld>
            <a:endParaRPr lang="en-US"/>
          </a:p>
        </p:txBody>
      </p:sp>
      <p:pic>
        <p:nvPicPr>
          <p:cNvPr id="7" name="Picture 6"/>
          <p:cNvPicPr>
            <a:picLocks noChangeAspect="1"/>
          </p:cNvPicPr>
          <p:nvPr/>
        </p:nvPicPr>
        <p:blipFill>
          <a:blip r:embed="rId2"/>
          <a:stretch>
            <a:fillRect/>
          </a:stretch>
        </p:blipFill>
        <p:spPr>
          <a:xfrm>
            <a:off x="4189691" y="1673224"/>
            <a:ext cx="4733686" cy="3930650"/>
          </a:xfrm>
          <a:prstGeom prst="rect">
            <a:avLst/>
          </a:prstGeom>
        </p:spPr>
      </p:pic>
    </p:spTree>
    <p:extLst>
      <p:ext uri="{BB962C8B-B14F-4D97-AF65-F5344CB8AC3E}">
        <p14:creationId xmlns:p14="http://schemas.microsoft.com/office/powerpoint/2010/main" val="2477512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a:xfrm>
            <a:off x="457200" y="1554481"/>
            <a:ext cx="3657600" cy="4614826"/>
          </a:xfrm>
        </p:spPr>
        <p:txBody>
          <a:bodyPr/>
          <a:lstStyle/>
          <a:p>
            <a:r>
              <a:rPr lang="en-US" dirty="0" smtClean="0"/>
              <a:t>Specify a name for the managed VPN</a:t>
            </a:r>
          </a:p>
          <a:p>
            <a:pPr lvl="1"/>
            <a:r>
              <a:rPr lang="en-US" dirty="0" smtClean="0"/>
              <a:t>This is the name that appears on the </a:t>
            </a:r>
            <a:r>
              <a:rPr lang="en-US" b="1" dirty="0" smtClean="0"/>
              <a:t>VPNs</a:t>
            </a:r>
            <a:r>
              <a:rPr lang="en-US" dirty="0" smtClean="0"/>
              <a:t> page, in the Dashboard pages, and in the reports for VPNs</a:t>
            </a:r>
          </a:p>
          <a:p>
            <a:pPr lvl="1"/>
            <a:r>
              <a:rPr lang="en-US" dirty="0" smtClean="0"/>
              <a:t>You cannot change the </a:t>
            </a:r>
            <a:r>
              <a:rPr lang="en-US" b="1" dirty="0" smtClean="0"/>
              <a:t>VPN Name</a:t>
            </a:r>
            <a:r>
              <a:rPr lang="en-US" dirty="0" smtClean="0"/>
              <a:t> after the VPN is created</a:t>
            </a:r>
            <a:endParaRPr lang="en-US"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88</a:t>
            </a:fld>
            <a:endParaRPr lang="en-US"/>
          </a:p>
        </p:txBody>
      </p:sp>
      <p:pic>
        <p:nvPicPr>
          <p:cNvPr id="3" name="Picture 2"/>
          <p:cNvPicPr>
            <a:picLocks noChangeAspect="1"/>
          </p:cNvPicPr>
          <p:nvPr/>
        </p:nvPicPr>
        <p:blipFill>
          <a:blip r:embed="rId2"/>
          <a:stretch>
            <a:fillRect/>
          </a:stretch>
        </p:blipFill>
        <p:spPr>
          <a:xfrm>
            <a:off x="4144506" y="1673224"/>
            <a:ext cx="4785361" cy="3973558"/>
          </a:xfrm>
          <a:prstGeom prst="rect">
            <a:avLst/>
          </a:prstGeom>
        </p:spPr>
      </p:pic>
    </p:spTree>
    <p:extLst>
      <p:ext uri="{BB962C8B-B14F-4D97-AF65-F5344CB8AC3E}">
        <p14:creationId xmlns:p14="http://schemas.microsoft.com/office/powerpoint/2010/main" val="1671944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a:xfrm>
            <a:off x="457200" y="1554480"/>
            <a:ext cx="3657600" cy="4661125"/>
          </a:xfrm>
        </p:spPr>
        <p:txBody>
          <a:bodyPr/>
          <a:lstStyle/>
          <a:p>
            <a:r>
              <a:rPr lang="en-US" dirty="0" smtClean="0"/>
              <a:t>Specify the </a:t>
            </a:r>
            <a:r>
              <a:rPr lang="en-US" b="1" dirty="0" smtClean="0"/>
              <a:t>External Interfaces</a:t>
            </a:r>
            <a:r>
              <a:rPr lang="en-US" dirty="0" smtClean="0"/>
              <a:t> to use for the managed VPN</a:t>
            </a:r>
          </a:p>
          <a:p>
            <a:pPr lvl="1"/>
            <a:r>
              <a:rPr lang="en-US" dirty="0" smtClean="0"/>
              <a:t>You can add more than one interface to use for failover</a:t>
            </a:r>
          </a:p>
          <a:p>
            <a:pPr lvl="1"/>
            <a:r>
              <a:rPr lang="en-US" dirty="0" smtClean="0"/>
              <a:t>If you add more than one external interface, make sure the first interface in the list is the primary external interface of the Firebox you selected as the Hub device</a:t>
            </a:r>
            <a:endParaRPr lang="en-US" dirty="0"/>
          </a:p>
        </p:txBody>
      </p:sp>
      <p:sp>
        <p:nvSpPr>
          <p:cNvPr id="5" name="Slide Number Placeholder 4"/>
          <p:cNvSpPr>
            <a:spLocks noGrp="1"/>
          </p:cNvSpPr>
          <p:nvPr>
            <p:ph type="sldNum" sz="quarter" idx="10"/>
          </p:nvPr>
        </p:nvSpPr>
        <p:spPr/>
        <p:txBody>
          <a:bodyPr/>
          <a:lstStyle/>
          <a:p>
            <a:fld id="{C756EEE4-233F-4115-9F35-B04905CC086B}" type="slidenum">
              <a:rPr lang="en-US" smtClean="0"/>
              <a:pPr/>
              <a:t>89</a:t>
            </a:fld>
            <a:endParaRPr lang="en-US"/>
          </a:p>
        </p:txBody>
      </p:sp>
      <p:pic>
        <p:nvPicPr>
          <p:cNvPr id="7" name="Picture 6"/>
          <p:cNvPicPr>
            <a:picLocks noChangeAspect="1"/>
          </p:cNvPicPr>
          <p:nvPr/>
        </p:nvPicPr>
        <p:blipFill>
          <a:blip r:embed="rId2"/>
          <a:stretch>
            <a:fillRect/>
          </a:stretch>
        </p:blipFill>
        <p:spPr>
          <a:xfrm>
            <a:off x="4137950" y="1673224"/>
            <a:ext cx="4785361" cy="3973559"/>
          </a:xfrm>
          <a:prstGeom prst="rect">
            <a:avLst/>
          </a:prstGeom>
        </p:spPr>
      </p:pic>
    </p:spTree>
    <p:extLst>
      <p:ext uri="{BB962C8B-B14F-4D97-AF65-F5344CB8AC3E}">
        <p14:creationId xmlns:p14="http://schemas.microsoft.com/office/powerpoint/2010/main" val="1809872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rPr>
              <a:t>Deployment Requirements </a:t>
            </a:r>
            <a:endParaRPr lang="en-US" dirty="0">
              <a:ea typeface="+mj-ea"/>
            </a:endParaRPr>
          </a:p>
        </p:txBody>
      </p:sp>
      <p:sp>
        <p:nvSpPr>
          <p:cNvPr id="13315" name="Content Placeholder 2"/>
          <p:cNvSpPr>
            <a:spLocks noGrp="1"/>
          </p:cNvSpPr>
          <p:nvPr>
            <p:ph idx="1"/>
          </p:nvPr>
        </p:nvSpPr>
        <p:spPr/>
        <p:txBody>
          <a:bodyPr/>
          <a:lstStyle/>
          <a:p>
            <a:pPr eaLnBrk="1" hangingPunct="1">
              <a:defRPr/>
            </a:pPr>
            <a:r>
              <a:rPr lang="en-US" altLang="en-US" dirty="0" smtClean="0"/>
              <a:t>WatchGuard Dimension is distributed as an .ova file for installation on VMware </a:t>
            </a:r>
            <a:r>
              <a:rPr lang="en-US" altLang="en-US" dirty="0" err="1" smtClean="0"/>
              <a:t>ESXi</a:t>
            </a:r>
            <a:r>
              <a:rPr lang="en-US" altLang="en-US" dirty="0" smtClean="0"/>
              <a:t> 5.x</a:t>
            </a:r>
            <a:r>
              <a:rPr lang="en-US" altLang="en-US" dirty="0" smtClean="0">
                <a:cs typeface="Arial" panose="020B0604020202020204" pitchFamily="34" charset="0"/>
              </a:rPr>
              <a:t>–6.x </a:t>
            </a:r>
            <a:r>
              <a:rPr lang="en-US" altLang="en-US" dirty="0" smtClean="0"/>
              <a:t>and a .</a:t>
            </a:r>
            <a:r>
              <a:rPr lang="en-US" altLang="en-US" dirty="0" err="1" smtClean="0"/>
              <a:t>vhd</a:t>
            </a:r>
            <a:r>
              <a:rPr lang="en-US" altLang="en-US" dirty="0" smtClean="0"/>
              <a:t> file for installation on Hyper-V.</a:t>
            </a:r>
          </a:p>
          <a:p>
            <a:pPr lvl="1" eaLnBrk="1" hangingPunct="1">
              <a:buFont typeface="Arial" charset="0"/>
              <a:buChar char="•"/>
              <a:defRPr/>
            </a:pPr>
            <a:r>
              <a:rPr lang="en-US" altLang="en-US" dirty="0" smtClean="0"/>
              <a:t>Your VM host must support 64-bit guest operating systems</a:t>
            </a:r>
          </a:p>
          <a:p>
            <a:pPr lvl="1" eaLnBrk="1" hangingPunct="1">
              <a:buFont typeface="Arial" charset="0"/>
              <a:buChar char="•"/>
              <a:defRPr/>
            </a:pPr>
            <a:r>
              <a:rPr lang="en-US" altLang="en-US" dirty="0" smtClean="0"/>
              <a:t>WatchGuard </a:t>
            </a:r>
            <a:r>
              <a:rPr lang="en-US" altLang="en-US" dirty="0"/>
              <a:t>Dimension has been primarily tested on VMWare </a:t>
            </a:r>
            <a:r>
              <a:rPr lang="en-US" altLang="en-US" dirty="0" err="1"/>
              <a:t>ESXi</a:t>
            </a:r>
            <a:r>
              <a:rPr lang="en-US" altLang="en-US" dirty="0"/>
              <a:t> </a:t>
            </a:r>
            <a:r>
              <a:rPr lang="en-US" altLang="en-US" dirty="0" smtClean="0"/>
              <a:t>hypervisors and Microsoft Hyper-V. It </a:t>
            </a:r>
            <a:r>
              <a:rPr lang="en-US" altLang="en-US" dirty="0"/>
              <a:t>can also be installed in VMware Workstation, Player, Fusion environments, </a:t>
            </a:r>
            <a:r>
              <a:rPr lang="en-US" altLang="en-US" dirty="0" smtClean="0"/>
              <a:t>and other Hyper-V platforms, which </a:t>
            </a:r>
            <a:r>
              <a:rPr lang="en-US" altLang="en-US" dirty="0"/>
              <a:t>is a great option for training and demonstration. </a:t>
            </a:r>
          </a:p>
        </p:txBody>
      </p:sp>
      <p:sp>
        <p:nvSpPr>
          <p:cNvPr id="5" name="Slide Number Placeholder 4"/>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8280B-4602-4D5A-8476-D7A78893BC1B}" type="slidenum">
              <a:rPr lang="en-US">
                <a:solidFill>
                  <a:srgbClr val="A6A6A6"/>
                </a:solidFill>
                <a:latin typeface="Segoe"/>
              </a:rPr>
              <a:pPr eaLnBrk="1" hangingPunct="1"/>
              <a:t>9</a:t>
            </a:fld>
            <a:endParaRPr lang="en-US">
              <a:solidFill>
                <a:srgbClr val="A6A6A6"/>
              </a:solidFill>
              <a:latin typeface="Segoe"/>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a:xfrm>
            <a:off x="457200" y="1554481"/>
            <a:ext cx="3657600" cy="4637976"/>
          </a:xfrm>
        </p:spPr>
        <p:txBody>
          <a:bodyPr/>
          <a:lstStyle/>
          <a:p>
            <a:r>
              <a:rPr lang="en-US" dirty="0" smtClean="0"/>
              <a:t>Specify the </a:t>
            </a:r>
            <a:r>
              <a:rPr lang="en-US" b="1" dirty="0" smtClean="0"/>
              <a:t>VPN Resources</a:t>
            </a:r>
            <a:r>
              <a:rPr lang="en-US" dirty="0" smtClean="0"/>
              <a:t>  to use for the managed VPN</a:t>
            </a:r>
          </a:p>
          <a:p>
            <a:pPr lvl="1"/>
            <a:r>
              <a:rPr lang="en-US" dirty="0" smtClean="0"/>
              <a:t>Specify the IP addresses that the Spoke devices can use to connect to tunnel routes</a:t>
            </a:r>
          </a:p>
          <a:p>
            <a:pPr lvl="1"/>
            <a:r>
              <a:rPr lang="en-US" dirty="0" smtClean="0"/>
              <a:t>Specify the </a:t>
            </a:r>
            <a:r>
              <a:rPr lang="en-US" b="1" dirty="0" smtClean="0"/>
              <a:t>Direction</a:t>
            </a:r>
            <a:r>
              <a:rPr lang="en-US" dirty="0" smtClean="0"/>
              <a:t> of the traffic through the BOVPN tunnel</a:t>
            </a:r>
          </a:p>
          <a:p>
            <a:pPr lvl="1"/>
            <a:r>
              <a:rPr lang="en-US" dirty="0" smtClean="0"/>
              <a:t>(Optional) </a:t>
            </a:r>
            <a:r>
              <a:rPr lang="en-US" b="1" dirty="0" smtClean="0"/>
              <a:t>Enable 1:1 NAT </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90</a:t>
            </a:fld>
            <a:endParaRPr lang="en-US"/>
          </a:p>
        </p:txBody>
      </p:sp>
      <p:pic>
        <p:nvPicPr>
          <p:cNvPr id="3" name="Picture 2"/>
          <p:cNvPicPr>
            <a:picLocks noChangeAspect="1"/>
          </p:cNvPicPr>
          <p:nvPr/>
        </p:nvPicPr>
        <p:blipFill>
          <a:blip r:embed="rId2"/>
          <a:stretch>
            <a:fillRect/>
          </a:stretch>
        </p:blipFill>
        <p:spPr>
          <a:xfrm>
            <a:off x="4216737" y="1715911"/>
            <a:ext cx="4745291" cy="3940286"/>
          </a:xfrm>
          <a:prstGeom prst="rect">
            <a:avLst/>
          </a:prstGeom>
        </p:spPr>
      </p:pic>
      <p:pic>
        <p:nvPicPr>
          <p:cNvPr id="8" name="Picture 7"/>
          <p:cNvPicPr>
            <a:picLocks noChangeAspect="1"/>
          </p:cNvPicPr>
          <p:nvPr/>
        </p:nvPicPr>
        <p:blipFill rotWithShape="1">
          <a:blip r:embed="rId3"/>
          <a:srcRect l="12688" t="19270" r="12474" b="34587"/>
          <a:stretch/>
        </p:blipFill>
        <p:spPr>
          <a:xfrm>
            <a:off x="4114800" y="4430142"/>
            <a:ext cx="3709468" cy="1899159"/>
          </a:xfrm>
          <a:prstGeom prst="rect">
            <a:avLst/>
          </a:prstGeom>
        </p:spPr>
      </p:pic>
      <p:cxnSp>
        <p:nvCxnSpPr>
          <p:cNvPr id="10" name="Straight Arrow Connector 9"/>
          <p:cNvCxnSpPr/>
          <p:nvPr/>
        </p:nvCxnSpPr>
        <p:spPr>
          <a:xfrm flipH="1">
            <a:off x="6722065" y="3423684"/>
            <a:ext cx="1084522" cy="1321936"/>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2272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a:xfrm>
            <a:off x="457200" y="1554480"/>
            <a:ext cx="3657600" cy="5108505"/>
          </a:xfrm>
        </p:spPr>
        <p:txBody>
          <a:bodyPr/>
          <a:lstStyle/>
          <a:p>
            <a:r>
              <a:rPr lang="en-US" dirty="0" smtClean="0"/>
              <a:t>After you add the Hub device to the VPN, you can edit the Hub device settings to configure the security settings for the VPN</a:t>
            </a:r>
          </a:p>
          <a:p>
            <a:r>
              <a:rPr lang="en-US" dirty="0" smtClean="0"/>
              <a:t>Click </a:t>
            </a:r>
            <a:r>
              <a:rPr lang="en-US" b="1" dirty="0" smtClean="0"/>
              <a:t>Edit Hub Settings</a:t>
            </a:r>
            <a:endParaRPr lang="en-US" dirty="0" smtClean="0"/>
          </a:p>
        </p:txBody>
      </p:sp>
      <p:sp>
        <p:nvSpPr>
          <p:cNvPr id="5" name="Slide Number Placeholder 4"/>
          <p:cNvSpPr>
            <a:spLocks noGrp="1"/>
          </p:cNvSpPr>
          <p:nvPr>
            <p:ph type="sldNum" sz="quarter" idx="10"/>
          </p:nvPr>
        </p:nvSpPr>
        <p:spPr/>
        <p:txBody>
          <a:bodyPr/>
          <a:lstStyle/>
          <a:p>
            <a:fld id="{C756EEE4-233F-4115-9F35-B04905CC086B}" type="slidenum">
              <a:rPr lang="en-US" smtClean="0"/>
              <a:pPr/>
              <a:t>91</a:t>
            </a:fld>
            <a:endParaRPr lang="en-US"/>
          </a:p>
        </p:txBody>
      </p:sp>
      <p:pic>
        <p:nvPicPr>
          <p:cNvPr id="7" name="Picture 6"/>
          <p:cNvPicPr>
            <a:picLocks noChangeAspect="1"/>
          </p:cNvPicPr>
          <p:nvPr/>
        </p:nvPicPr>
        <p:blipFill>
          <a:blip r:embed="rId2"/>
          <a:stretch>
            <a:fillRect/>
          </a:stretch>
        </p:blipFill>
        <p:spPr>
          <a:xfrm>
            <a:off x="4248679" y="1673224"/>
            <a:ext cx="4738842" cy="4327820"/>
          </a:xfrm>
          <a:prstGeom prst="rect">
            <a:avLst/>
          </a:prstGeom>
        </p:spPr>
      </p:pic>
      <p:sp>
        <p:nvSpPr>
          <p:cNvPr id="9" name="Rounded Rectangle 8"/>
          <p:cNvSpPr/>
          <p:nvPr/>
        </p:nvSpPr>
        <p:spPr>
          <a:xfrm>
            <a:off x="8013314" y="3178977"/>
            <a:ext cx="712381" cy="180754"/>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466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Specify </a:t>
            </a:r>
            <a:r>
              <a:rPr lang="en-US" b="1" dirty="0" smtClean="0"/>
              <a:t>Phase 1 </a:t>
            </a:r>
            <a:r>
              <a:rPr lang="en-US" b="1" dirty="0"/>
              <a:t>S</a:t>
            </a:r>
            <a:r>
              <a:rPr lang="en-US" b="1" dirty="0" smtClean="0"/>
              <a:t>ettings</a:t>
            </a:r>
            <a:r>
              <a:rPr lang="en-US" dirty="0" smtClean="0"/>
              <a:t>:</a:t>
            </a:r>
          </a:p>
          <a:p>
            <a:pPr lvl="1"/>
            <a:r>
              <a:rPr lang="en-US" dirty="0" smtClean="0"/>
              <a:t>Select whether to use </a:t>
            </a:r>
            <a:r>
              <a:rPr lang="en-US" b="1" dirty="0" smtClean="0"/>
              <a:t>NAT Traversal</a:t>
            </a:r>
            <a:r>
              <a:rPr lang="en-US" dirty="0" smtClean="0"/>
              <a:t> and specify the </a:t>
            </a:r>
            <a:r>
              <a:rPr lang="en-US" b="1" dirty="0" smtClean="0"/>
              <a:t>Keep-alive interval</a:t>
            </a:r>
            <a:r>
              <a:rPr lang="en-US" dirty="0" smtClean="0"/>
              <a:t> in seconds</a:t>
            </a:r>
            <a:endParaRPr lang="en-US" b="1" dirty="0" smtClean="0"/>
          </a:p>
          <a:p>
            <a:pPr lvl="1"/>
            <a:r>
              <a:rPr lang="en-US" dirty="0" smtClean="0"/>
              <a:t>Select whether to use </a:t>
            </a:r>
            <a:r>
              <a:rPr lang="en-US" b="1" dirty="0" smtClean="0"/>
              <a:t>IKE Keep-Alive</a:t>
            </a:r>
            <a:r>
              <a:rPr lang="en-US" dirty="0" smtClean="0"/>
              <a:t> and configure the related settings</a:t>
            </a:r>
          </a:p>
          <a:p>
            <a:pPr lvl="1"/>
            <a:r>
              <a:rPr lang="en-US" dirty="0" smtClean="0"/>
              <a:t>Select whether to use </a:t>
            </a:r>
            <a:r>
              <a:rPr lang="en-US" b="1" dirty="0" smtClean="0"/>
              <a:t>Dead Peer Detection</a:t>
            </a:r>
            <a:r>
              <a:rPr lang="en-US" dirty="0" smtClean="0"/>
              <a:t> and configure the related settings</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92</a:t>
            </a:fld>
            <a:endParaRPr lang="en-US"/>
          </a:p>
        </p:txBody>
      </p:sp>
      <p:pic>
        <p:nvPicPr>
          <p:cNvPr id="3" name="Picture 2"/>
          <p:cNvPicPr>
            <a:picLocks noChangeAspect="1"/>
          </p:cNvPicPr>
          <p:nvPr/>
        </p:nvPicPr>
        <p:blipFill>
          <a:blip r:embed="rId2"/>
          <a:stretch>
            <a:fillRect/>
          </a:stretch>
        </p:blipFill>
        <p:spPr>
          <a:xfrm>
            <a:off x="4149525" y="1673224"/>
            <a:ext cx="4785361" cy="4370304"/>
          </a:xfrm>
          <a:prstGeom prst="rect">
            <a:avLst/>
          </a:prstGeom>
        </p:spPr>
      </p:pic>
    </p:spTree>
    <p:extLst>
      <p:ext uri="{BB962C8B-B14F-4D97-AF65-F5344CB8AC3E}">
        <p14:creationId xmlns:p14="http://schemas.microsoft.com/office/powerpoint/2010/main" val="20285072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Specify </a:t>
            </a:r>
            <a:r>
              <a:rPr lang="en-US" b="1" dirty="0" smtClean="0"/>
              <a:t>Phase 1 Transform </a:t>
            </a:r>
            <a:r>
              <a:rPr lang="en-US" dirty="0" smtClean="0"/>
              <a:t>settings:</a:t>
            </a:r>
          </a:p>
          <a:p>
            <a:pPr lvl="1"/>
            <a:r>
              <a:rPr lang="en-US" dirty="0" smtClean="0"/>
              <a:t>Select an </a:t>
            </a:r>
            <a:r>
              <a:rPr lang="en-US" b="1" dirty="0" smtClean="0"/>
              <a:t>Authentication</a:t>
            </a:r>
            <a:r>
              <a:rPr lang="en-US" dirty="0" smtClean="0"/>
              <a:t> method</a:t>
            </a:r>
          </a:p>
          <a:p>
            <a:pPr lvl="1"/>
            <a:r>
              <a:rPr lang="en-US" dirty="0" smtClean="0"/>
              <a:t>Select an </a:t>
            </a:r>
            <a:r>
              <a:rPr lang="en-US" b="1" dirty="0" smtClean="0"/>
              <a:t>Encryption</a:t>
            </a:r>
            <a:r>
              <a:rPr lang="en-US" dirty="0" smtClean="0"/>
              <a:t> method</a:t>
            </a:r>
          </a:p>
          <a:p>
            <a:pPr lvl="1"/>
            <a:r>
              <a:rPr lang="en-US" dirty="0" smtClean="0"/>
              <a:t>Specify the </a:t>
            </a:r>
            <a:r>
              <a:rPr lang="en-US" b="1" dirty="0" smtClean="0"/>
              <a:t>SA Lifetime (hours)</a:t>
            </a:r>
          </a:p>
          <a:p>
            <a:pPr lvl="1"/>
            <a:r>
              <a:rPr lang="en-US" dirty="0" smtClean="0"/>
              <a:t>Select a </a:t>
            </a:r>
            <a:r>
              <a:rPr lang="en-US" dirty="0" err="1" smtClean="0"/>
              <a:t>Diffie</a:t>
            </a:r>
            <a:r>
              <a:rPr lang="en-US" dirty="0" smtClean="0"/>
              <a:t>-Hellman </a:t>
            </a:r>
            <a:r>
              <a:rPr lang="en-US" b="1" dirty="0" smtClean="0"/>
              <a:t>Key Group</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93</a:t>
            </a:fld>
            <a:endParaRPr lang="en-US"/>
          </a:p>
        </p:txBody>
      </p:sp>
      <p:pic>
        <p:nvPicPr>
          <p:cNvPr id="7" name="Picture 6"/>
          <p:cNvPicPr>
            <a:picLocks noChangeAspect="1"/>
          </p:cNvPicPr>
          <p:nvPr/>
        </p:nvPicPr>
        <p:blipFill>
          <a:blip r:embed="rId2"/>
          <a:stretch>
            <a:fillRect/>
          </a:stretch>
        </p:blipFill>
        <p:spPr>
          <a:xfrm>
            <a:off x="4149525" y="1673224"/>
            <a:ext cx="4785361" cy="4370304"/>
          </a:xfrm>
          <a:prstGeom prst="rect">
            <a:avLst/>
          </a:prstGeom>
        </p:spPr>
      </p:pic>
    </p:spTree>
    <p:extLst>
      <p:ext uri="{BB962C8B-B14F-4D97-AF65-F5344CB8AC3E}">
        <p14:creationId xmlns:p14="http://schemas.microsoft.com/office/powerpoint/2010/main" val="2660595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Specify </a:t>
            </a:r>
            <a:r>
              <a:rPr lang="en-US" b="1" dirty="0" smtClean="0"/>
              <a:t>Phase 2 Settings</a:t>
            </a:r>
            <a:r>
              <a:rPr lang="en-US" dirty="0" smtClean="0"/>
              <a:t>:</a:t>
            </a:r>
          </a:p>
          <a:p>
            <a:pPr lvl="1"/>
            <a:r>
              <a:rPr lang="en-US" b="1" dirty="0" smtClean="0"/>
              <a:t>Enable PFS</a:t>
            </a:r>
            <a:r>
              <a:rPr lang="en-US" dirty="0" smtClean="0"/>
              <a:t> and select a </a:t>
            </a:r>
            <a:r>
              <a:rPr lang="en-US" dirty="0" err="1" smtClean="0"/>
              <a:t>Diffie</a:t>
            </a:r>
            <a:r>
              <a:rPr lang="en-US" dirty="0" smtClean="0"/>
              <a:t>-Hellman group</a:t>
            </a:r>
          </a:p>
          <a:p>
            <a:pPr lvl="1"/>
            <a:r>
              <a:rPr lang="en-US" dirty="0" smtClean="0"/>
              <a:t>Select an </a:t>
            </a:r>
            <a:r>
              <a:rPr lang="en-US" b="1" dirty="0" smtClean="0"/>
              <a:t>Authentication</a:t>
            </a:r>
            <a:r>
              <a:rPr lang="en-US" dirty="0" smtClean="0"/>
              <a:t> method</a:t>
            </a:r>
          </a:p>
          <a:p>
            <a:pPr lvl="1"/>
            <a:r>
              <a:rPr lang="en-US" dirty="0" smtClean="0"/>
              <a:t>Select an </a:t>
            </a:r>
            <a:r>
              <a:rPr lang="en-US" b="1" dirty="0" smtClean="0"/>
              <a:t>Encryption</a:t>
            </a:r>
            <a:r>
              <a:rPr lang="en-US" dirty="0" smtClean="0"/>
              <a:t> method</a:t>
            </a:r>
          </a:p>
          <a:p>
            <a:pPr lvl="1"/>
            <a:r>
              <a:rPr lang="en-US" dirty="0" smtClean="0"/>
              <a:t>Select a </a:t>
            </a:r>
            <a:r>
              <a:rPr lang="en-US" b="1" dirty="0" smtClean="0"/>
              <a:t>Force key expiration </a:t>
            </a:r>
            <a:r>
              <a:rPr lang="en-US" dirty="0" smtClean="0"/>
              <a:t>option:</a:t>
            </a:r>
          </a:p>
          <a:p>
            <a:pPr lvl="2"/>
            <a:r>
              <a:rPr lang="en-US" b="1" dirty="0" smtClean="0"/>
              <a:t>By Time</a:t>
            </a:r>
            <a:r>
              <a:rPr lang="en-US" dirty="0" smtClean="0"/>
              <a:t> (in hours)</a:t>
            </a:r>
          </a:p>
          <a:p>
            <a:pPr lvl="2"/>
            <a:r>
              <a:rPr lang="en-US" b="1" dirty="0" smtClean="0"/>
              <a:t>By Traffic</a:t>
            </a:r>
            <a:r>
              <a:rPr lang="en-US" dirty="0" smtClean="0"/>
              <a:t> (in number of kilobytes sent through the VPN)</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94</a:t>
            </a:fld>
            <a:endParaRPr lang="en-US"/>
          </a:p>
        </p:txBody>
      </p:sp>
      <p:pic>
        <p:nvPicPr>
          <p:cNvPr id="8" name="Picture 7"/>
          <p:cNvPicPr>
            <a:picLocks noChangeAspect="1"/>
          </p:cNvPicPr>
          <p:nvPr/>
        </p:nvPicPr>
        <p:blipFill>
          <a:blip r:embed="rId2"/>
          <a:stretch>
            <a:fillRect/>
          </a:stretch>
        </p:blipFill>
        <p:spPr>
          <a:xfrm>
            <a:off x="4202380" y="1673224"/>
            <a:ext cx="4780198" cy="4365589"/>
          </a:xfrm>
          <a:prstGeom prst="rect">
            <a:avLst/>
          </a:prstGeom>
        </p:spPr>
      </p:pic>
    </p:spTree>
    <p:extLst>
      <p:ext uri="{BB962C8B-B14F-4D97-AF65-F5344CB8AC3E}">
        <p14:creationId xmlns:p14="http://schemas.microsoft.com/office/powerpoint/2010/main" val="47822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After you add the Hub device to the VPN, add one or more Spoke devices to the VPN</a:t>
            </a:r>
          </a:p>
          <a:p>
            <a:r>
              <a:rPr lang="en-US" dirty="0" smtClean="0"/>
              <a:t>In the </a:t>
            </a:r>
            <a:r>
              <a:rPr lang="en-US" b="1" dirty="0" smtClean="0"/>
              <a:t>Spokes</a:t>
            </a:r>
            <a:r>
              <a:rPr lang="en-US" dirty="0" smtClean="0"/>
              <a:t> section, click </a:t>
            </a:r>
            <a:r>
              <a:rPr lang="en-US" b="1" dirty="0" smtClean="0"/>
              <a:t>Add</a:t>
            </a:r>
            <a:endParaRPr lang="en-US" dirty="0" smtClean="0"/>
          </a:p>
        </p:txBody>
      </p:sp>
      <p:sp>
        <p:nvSpPr>
          <p:cNvPr id="5" name="Slide Number Placeholder 4"/>
          <p:cNvSpPr>
            <a:spLocks noGrp="1"/>
          </p:cNvSpPr>
          <p:nvPr>
            <p:ph type="sldNum" sz="quarter" idx="10"/>
          </p:nvPr>
        </p:nvSpPr>
        <p:spPr/>
        <p:txBody>
          <a:bodyPr/>
          <a:lstStyle/>
          <a:p>
            <a:fld id="{C756EEE4-233F-4115-9F35-B04905CC086B}" type="slidenum">
              <a:rPr lang="en-US" smtClean="0"/>
              <a:pPr/>
              <a:t>95</a:t>
            </a:fld>
            <a:endParaRPr lang="en-US"/>
          </a:p>
        </p:txBody>
      </p:sp>
      <p:pic>
        <p:nvPicPr>
          <p:cNvPr id="7" name="Picture 6"/>
          <p:cNvPicPr>
            <a:picLocks noChangeAspect="1"/>
          </p:cNvPicPr>
          <p:nvPr/>
        </p:nvPicPr>
        <p:blipFill>
          <a:blip r:embed="rId2"/>
          <a:stretch>
            <a:fillRect/>
          </a:stretch>
        </p:blipFill>
        <p:spPr>
          <a:xfrm>
            <a:off x="4248680" y="1673224"/>
            <a:ext cx="4738842" cy="4327820"/>
          </a:xfrm>
          <a:prstGeom prst="rect">
            <a:avLst/>
          </a:prstGeom>
        </p:spPr>
      </p:pic>
      <p:sp>
        <p:nvSpPr>
          <p:cNvPr id="3" name="Rounded Rectangle 2"/>
          <p:cNvSpPr/>
          <p:nvPr/>
        </p:nvSpPr>
        <p:spPr>
          <a:xfrm>
            <a:off x="7499388" y="4806957"/>
            <a:ext cx="430575" cy="289979"/>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075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In the </a:t>
            </a:r>
            <a:r>
              <a:rPr lang="en-US" b="1" dirty="0"/>
              <a:t>A</a:t>
            </a:r>
            <a:r>
              <a:rPr lang="en-US" b="1" dirty="0" smtClean="0"/>
              <a:t>dd Spoke Gateway</a:t>
            </a:r>
            <a:r>
              <a:rPr lang="en-US" dirty="0" smtClean="0"/>
              <a:t> wizard, select a Firebox to add as </a:t>
            </a:r>
            <a:r>
              <a:rPr lang="en-US" dirty="0"/>
              <a:t>the Spoke device</a:t>
            </a:r>
            <a:r>
              <a:rPr lang="en-US" dirty="0" smtClean="0"/>
              <a:t>.</a:t>
            </a:r>
          </a:p>
          <a:p>
            <a:r>
              <a:rPr lang="en-US" dirty="0" smtClean="0"/>
              <a:t>This can be </a:t>
            </a:r>
            <a:r>
              <a:rPr lang="en-US" smtClean="0"/>
              <a:t>any Firebox </a:t>
            </a:r>
            <a:r>
              <a:rPr lang="en-US" dirty="0"/>
              <a:t>managed by </a:t>
            </a:r>
            <a:r>
              <a:rPr lang="en-US" dirty="0" smtClean="0"/>
              <a:t>Dimension, except for the Hub device.</a:t>
            </a:r>
          </a:p>
          <a:p>
            <a:endParaRPr lang="en-US" dirty="0" smtClean="0"/>
          </a:p>
        </p:txBody>
      </p:sp>
      <p:sp>
        <p:nvSpPr>
          <p:cNvPr id="5" name="Slide Number Placeholder 4"/>
          <p:cNvSpPr>
            <a:spLocks noGrp="1"/>
          </p:cNvSpPr>
          <p:nvPr>
            <p:ph type="sldNum" sz="quarter" idx="10"/>
          </p:nvPr>
        </p:nvSpPr>
        <p:spPr/>
        <p:txBody>
          <a:bodyPr/>
          <a:lstStyle/>
          <a:p>
            <a:fld id="{C756EEE4-233F-4115-9F35-B04905CC086B}" type="slidenum">
              <a:rPr lang="en-US" smtClean="0"/>
              <a:pPr/>
              <a:t>96</a:t>
            </a:fld>
            <a:endParaRPr lang="en-US"/>
          </a:p>
        </p:txBody>
      </p:sp>
      <p:pic>
        <p:nvPicPr>
          <p:cNvPr id="3" name="Picture 2"/>
          <p:cNvPicPr>
            <a:picLocks noChangeAspect="1"/>
          </p:cNvPicPr>
          <p:nvPr/>
        </p:nvPicPr>
        <p:blipFill>
          <a:blip r:embed="rId2"/>
          <a:stretch>
            <a:fillRect/>
          </a:stretch>
        </p:blipFill>
        <p:spPr>
          <a:xfrm>
            <a:off x="4237104" y="1673224"/>
            <a:ext cx="4738842" cy="4327820"/>
          </a:xfrm>
          <a:prstGeom prst="rect">
            <a:avLst/>
          </a:prstGeom>
        </p:spPr>
      </p:pic>
    </p:spTree>
    <p:extLst>
      <p:ext uri="{BB962C8B-B14F-4D97-AF65-F5344CB8AC3E}">
        <p14:creationId xmlns:p14="http://schemas.microsoft.com/office/powerpoint/2010/main" val="12000116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r>
              <a:rPr lang="en-US" dirty="0" smtClean="0"/>
              <a:t>Add the </a:t>
            </a:r>
            <a:r>
              <a:rPr lang="en-US" b="1" dirty="0" smtClean="0"/>
              <a:t>External Interfaces </a:t>
            </a:r>
            <a:r>
              <a:rPr lang="en-US" dirty="0" smtClean="0"/>
              <a:t>on </a:t>
            </a:r>
            <a:r>
              <a:rPr lang="en-US" dirty="0"/>
              <a:t>the </a:t>
            </a:r>
            <a:r>
              <a:rPr lang="en-US" dirty="0" smtClean="0"/>
              <a:t>Spoke </a:t>
            </a:r>
            <a:r>
              <a:rPr lang="en-US" dirty="0"/>
              <a:t>device to use for traffic through the </a:t>
            </a:r>
            <a:r>
              <a:rPr lang="en-US" dirty="0" smtClean="0"/>
              <a:t>VPN </a:t>
            </a:r>
            <a:r>
              <a:rPr lang="en-US" dirty="0"/>
              <a:t>tunnel</a:t>
            </a:r>
            <a:r>
              <a:rPr lang="en-US" dirty="0" smtClean="0"/>
              <a:t>.</a:t>
            </a:r>
          </a:p>
          <a:p>
            <a:pPr lvl="1"/>
            <a:r>
              <a:rPr lang="en-US" dirty="0" smtClean="0"/>
              <a:t>By </a:t>
            </a:r>
            <a:r>
              <a:rPr lang="en-US" dirty="0"/>
              <a:t>default, the list includes the external interface configured on the </a:t>
            </a:r>
            <a:r>
              <a:rPr lang="en-US" dirty="0" smtClean="0"/>
              <a:t>Firebox you specified as the Spoke device.</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97</a:t>
            </a:fld>
            <a:endParaRPr lang="en-US"/>
          </a:p>
        </p:txBody>
      </p:sp>
      <p:pic>
        <p:nvPicPr>
          <p:cNvPr id="7" name="Picture 6"/>
          <p:cNvPicPr>
            <a:picLocks noChangeAspect="1"/>
          </p:cNvPicPr>
          <p:nvPr/>
        </p:nvPicPr>
        <p:blipFill>
          <a:blip r:embed="rId2"/>
          <a:stretch>
            <a:fillRect/>
          </a:stretch>
        </p:blipFill>
        <p:spPr>
          <a:xfrm>
            <a:off x="4237104" y="1699211"/>
            <a:ext cx="4739324" cy="4328260"/>
          </a:xfrm>
          <a:prstGeom prst="rect">
            <a:avLst/>
          </a:prstGeom>
        </p:spPr>
      </p:pic>
    </p:spTree>
    <p:extLst>
      <p:ext uri="{BB962C8B-B14F-4D97-AF65-F5344CB8AC3E}">
        <p14:creationId xmlns:p14="http://schemas.microsoft.com/office/powerpoint/2010/main" val="7436118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with Dimension —</a:t>
            </a:r>
            <a:r>
              <a:rPr lang="en-US" dirty="0">
                <a:latin typeface="Times New Roman" panose="02020603050405020304" pitchFamily="18" charset="0"/>
                <a:cs typeface="Times New Roman" panose="02020603050405020304" pitchFamily="18" charset="0"/>
              </a:rPr>
              <a:t> </a:t>
            </a:r>
            <a:r>
              <a:rPr lang="en-US" dirty="0"/>
              <a:t>Managed VPNs</a:t>
            </a:r>
          </a:p>
        </p:txBody>
      </p:sp>
      <p:sp>
        <p:nvSpPr>
          <p:cNvPr id="6" name="Content Placeholder 5"/>
          <p:cNvSpPr>
            <a:spLocks noGrp="1"/>
          </p:cNvSpPr>
          <p:nvPr>
            <p:ph idx="1"/>
          </p:nvPr>
        </p:nvSpPr>
        <p:spPr/>
        <p:txBody>
          <a:bodyPr/>
          <a:lstStyle/>
          <a:p>
            <a:pPr lvl="1"/>
            <a:r>
              <a:rPr lang="en-US" dirty="0" smtClean="0"/>
              <a:t>If you add more than one external interface to the list</a:t>
            </a:r>
            <a:r>
              <a:rPr lang="en-US" dirty="0"/>
              <a:t>, </a:t>
            </a:r>
            <a:r>
              <a:rPr lang="en-US" dirty="0" smtClean="0"/>
              <a:t>make </a:t>
            </a:r>
            <a:r>
              <a:rPr lang="en-US" dirty="0"/>
              <a:t>sure the first interface in the list is the primary external </a:t>
            </a:r>
            <a:r>
              <a:rPr lang="en-US" dirty="0" smtClean="0"/>
              <a:t>interface on the Firebox.</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98</a:t>
            </a:fld>
            <a:endParaRPr lang="en-US"/>
          </a:p>
        </p:txBody>
      </p:sp>
      <p:pic>
        <p:nvPicPr>
          <p:cNvPr id="7" name="Picture 6"/>
          <p:cNvPicPr>
            <a:picLocks noChangeAspect="1"/>
          </p:cNvPicPr>
          <p:nvPr/>
        </p:nvPicPr>
        <p:blipFill>
          <a:blip r:embed="rId2"/>
          <a:stretch>
            <a:fillRect/>
          </a:stretch>
        </p:blipFill>
        <p:spPr>
          <a:xfrm>
            <a:off x="4237104" y="1700784"/>
            <a:ext cx="4739324" cy="4328260"/>
          </a:xfrm>
          <a:prstGeom prst="rect">
            <a:avLst/>
          </a:prstGeom>
        </p:spPr>
      </p:pic>
    </p:spTree>
    <p:extLst>
      <p:ext uri="{BB962C8B-B14F-4D97-AF65-F5344CB8AC3E}">
        <p14:creationId xmlns:p14="http://schemas.microsoft.com/office/powerpoint/2010/main" val="18616610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Management with Dimension —</a:t>
            </a:r>
            <a:r>
              <a:rPr lang="en-US" smtClean="0">
                <a:latin typeface="Times New Roman" panose="02020603050405020304" pitchFamily="18" charset="0"/>
                <a:cs typeface="Times New Roman" panose="02020603050405020304" pitchFamily="18" charset="0"/>
              </a:rPr>
              <a:t> </a:t>
            </a:r>
            <a:r>
              <a:rPr lang="en-US" smtClean="0"/>
              <a:t>Managed VPNs</a:t>
            </a:r>
            <a:endParaRPr lang="en-US" dirty="0"/>
          </a:p>
        </p:txBody>
      </p:sp>
      <p:sp>
        <p:nvSpPr>
          <p:cNvPr id="6" name="Content Placeholder 5"/>
          <p:cNvSpPr>
            <a:spLocks noGrp="1"/>
          </p:cNvSpPr>
          <p:nvPr>
            <p:ph idx="1"/>
          </p:nvPr>
        </p:nvSpPr>
        <p:spPr/>
        <p:txBody>
          <a:bodyPr/>
          <a:lstStyle/>
          <a:p>
            <a:r>
              <a:rPr lang="en-US" dirty="0" smtClean="0"/>
              <a:t>Select the </a:t>
            </a:r>
            <a:r>
              <a:rPr lang="en-US" b="1" dirty="0" smtClean="0"/>
              <a:t>Tunnel Mode</a:t>
            </a:r>
            <a:r>
              <a:rPr lang="en-US" dirty="0" smtClean="0"/>
              <a:t>: </a:t>
            </a:r>
          </a:p>
          <a:p>
            <a:pPr lvl="1"/>
            <a:r>
              <a:rPr lang="en-US" b="1" dirty="0" smtClean="0"/>
              <a:t>Specify Traffic Routes Over VPN (Recommended)</a:t>
            </a:r>
          </a:p>
          <a:p>
            <a:pPr lvl="1"/>
            <a:r>
              <a:rPr lang="en-US" b="1" dirty="0" smtClean="0"/>
              <a:t>Send All Traffic Over VPN</a:t>
            </a:r>
          </a:p>
        </p:txBody>
      </p:sp>
      <p:sp>
        <p:nvSpPr>
          <p:cNvPr id="5" name="Slide Number Placeholder 4"/>
          <p:cNvSpPr>
            <a:spLocks noGrp="1"/>
          </p:cNvSpPr>
          <p:nvPr>
            <p:ph type="sldNum" sz="quarter" idx="10"/>
          </p:nvPr>
        </p:nvSpPr>
        <p:spPr/>
        <p:txBody>
          <a:bodyPr/>
          <a:lstStyle/>
          <a:p>
            <a:fld id="{C756EEE4-233F-4115-9F35-B04905CC086B}" type="slidenum">
              <a:rPr lang="en-US" smtClean="0"/>
              <a:pPr/>
              <a:t>99</a:t>
            </a:fld>
            <a:endParaRPr lang="en-US"/>
          </a:p>
        </p:txBody>
      </p:sp>
      <p:pic>
        <p:nvPicPr>
          <p:cNvPr id="3" name="Picture 2"/>
          <p:cNvPicPr>
            <a:picLocks noChangeAspect="1"/>
          </p:cNvPicPr>
          <p:nvPr/>
        </p:nvPicPr>
        <p:blipFill>
          <a:blip r:embed="rId2"/>
          <a:stretch>
            <a:fillRect/>
          </a:stretch>
        </p:blipFill>
        <p:spPr>
          <a:xfrm>
            <a:off x="4233672" y="1700784"/>
            <a:ext cx="4739324" cy="4328260"/>
          </a:xfrm>
          <a:prstGeom prst="rect">
            <a:avLst/>
          </a:prstGeom>
        </p:spPr>
      </p:pic>
    </p:spTree>
    <p:extLst>
      <p:ext uri="{BB962C8B-B14F-4D97-AF65-F5344CB8AC3E}">
        <p14:creationId xmlns:p14="http://schemas.microsoft.com/office/powerpoint/2010/main" val="2273909660"/>
      </p:ext>
    </p:extLst>
  </p:cSld>
  <p:clrMapOvr>
    <a:masterClrMapping/>
  </p:clrMapOvr>
</p:sld>
</file>

<file path=ppt/theme/theme1.xml><?xml version="1.0" encoding="utf-8"?>
<a:theme xmlns:a="http://schemas.openxmlformats.org/drawingml/2006/main" name="Office Theme">
  <a:themeElements>
    <a:clrScheme name="WatchGuard_Colors">
      <a:dk1>
        <a:srgbClr val="CD0920"/>
      </a:dk1>
      <a:lt1>
        <a:srgbClr val="FFFFFF"/>
      </a:lt1>
      <a:dk2>
        <a:srgbClr val="3A3A3A"/>
      </a:dk2>
      <a:lt2>
        <a:srgbClr val="EAEFF1"/>
      </a:lt2>
      <a:accent1>
        <a:srgbClr val="CD0920"/>
      </a:accent1>
      <a:accent2>
        <a:srgbClr val="26BCD7"/>
      </a:accent2>
      <a:accent3>
        <a:srgbClr val="8B181B"/>
      </a:accent3>
      <a:accent4>
        <a:srgbClr val="E57C29"/>
      </a:accent4>
      <a:accent5>
        <a:srgbClr val="30A8BC"/>
      </a:accent5>
      <a:accent6>
        <a:srgbClr val="FFE748"/>
      </a:accent6>
      <a:hlink>
        <a:srgbClr val="CD0920"/>
      </a:hlink>
      <a:folHlink>
        <a:srgbClr val="3A3A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g_pt-p_training_template.potx" id="{9509D83B-9457-4543-9EFC-26446813DD4D}" vid="{56E80900-944B-49B5-8EBA-97127C809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wg_ptp_training-template_standard_blank</Template>
  <TotalTime>34947</TotalTime>
  <Words>5212</Words>
  <Application>Microsoft Office PowerPoint</Application>
  <PresentationFormat>On-screen Show (4:3)</PresentationFormat>
  <Paragraphs>912</Paragraphs>
  <Slides>137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137</vt:i4>
      </vt:variant>
    </vt:vector>
  </HeadingPairs>
  <TitlesOfParts>
    <vt:vector size="147" baseType="lpstr">
      <vt:lpstr>Wingdings</vt:lpstr>
      <vt:lpstr>Calibri</vt:lpstr>
      <vt:lpstr>Arial Narrow</vt:lpstr>
      <vt:lpstr>Arial</vt:lpstr>
      <vt:lpstr>MS PGothic</vt:lpstr>
      <vt:lpstr>Times New Roman</vt:lpstr>
      <vt:lpstr>SimSun-ExtB</vt:lpstr>
      <vt:lpstr>Segoe</vt:lpstr>
      <vt:lpstr>Courier New</vt:lpstr>
      <vt:lpstr>Office Theme</vt:lpstr>
      <vt:lpstr>Introduction to  WatchGuard Dimension™ v2.0.1</vt:lpstr>
      <vt:lpstr>Introduction to Dimension</vt:lpstr>
      <vt:lpstr>PowerPoint Presentation</vt:lpstr>
      <vt:lpstr>What is WatchGuard Dimension?</vt:lpstr>
      <vt:lpstr>What is WatchGuard Dimension?</vt:lpstr>
      <vt:lpstr>Dimension Architecture </vt:lpstr>
      <vt:lpstr>Dimension Architecture </vt:lpstr>
      <vt:lpstr>PowerPoint Presentation</vt:lpstr>
      <vt:lpstr>Deployment Requirements </vt:lpstr>
      <vt:lpstr>Deployment Requirements </vt:lpstr>
      <vt:lpstr>Deployment Notes</vt:lpstr>
      <vt:lpstr>Deployment Notes</vt:lpstr>
      <vt:lpstr>PowerPoint Presentation</vt:lpstr>
      <vt:lpstr>Dimension Requirements</vt:lpstr>
      <vt:lpstr>WatchGuard Dimension Setup Wizard</vt:lpstr>
      <vt:lpstr>WatchGuard Dimension Setup Wizard</vt:lpstr>
      <vt:lpstr>WatchGuard Dimension Setup Wizard</vt:lpstr>
      <vt:lpstr>WatchGuard Dimension Setup Wizard</vt:lpstr>
      <vt:lpstr>WatchGuard Dimension Setup Wizard</vt:lpstr>
      <vt:lpstr>WatchGuard Dimension Setup Wizard</vt:lpstr>
      <vt:lpstr>WatchGuard Dimension Setup Wizard</vt:lpstr>
      <vt:lpstr>WatchGuard Dimension Setup Wizard</vt:lpstr>
      <vt:lpstr>WatchGuard Dimension Setup Wizard</vt:lpstr>
      <vt:lpstr>Send Log Messages to Dimension</vt:lpstr>
      <vt:lpstr>Send Log Messages to Dimension</vt:lpstr>
      <vt:lpstr>Send Log Messages to Dimension</vt:lpstr>
      <vt:lpstr>After the Wizard — Log In to Dimension</vt:lpstr>
      <vt:lpstr>PowerPoint Presentation</vt:lpstr>
      <vt:lpstr>Administration</vt:lpstr>
      <vt:lpstr>Administration — Lock &amp; Unlock</vt:lpstr>
      <vt:lpstr>Server Management — Status </vt:lpstr>
      <vt:lpstr>Server Management — Configuration</vt:lpstr>
      <vt:lpstr>Server Management — Configuration</vt:lpstr>
      <vt:lpstr>Server Management — Configuration</vt:lpstr>
      <vt:lpstr>Server Management — Configuration</vt:lpstr>
      <vt:lpstr>Server Management — Configuration</vt:lpstr>
      <vt:lpstr>Server Management — Configuration</vt:lpstr>
      <vt:lpstr>Server Management — IP Address Mapping</vt:lpstr>
      <vt:lpstr>Server Management — IP Address Mapping</vt:lpstr>
      <vt:lpstr>Server Management — Diagnostics</vt:lpstr>
      <vt:lpstr>System Settings — Status</vt:lpstr>
      <vt:lpstr>System Settings — Status</vt:lpstr>
      <vt:lpstr>System Settings — Manage CA Certificates</vt:lpstr>
      <vt:lpstr>System Settings — Configuration</vt:lpstr>
      <vt:lpstr>System Settings — Configuration</vt:lpstr>
      <vt:lpstr>System Settings — Diagnostics</vt:lpstr>
      <vt:lpstr>System Settings — Diagnostics</vt:lpstr>
      <vt:lpstr>System Settings — Diagnostics</vt:lpstr>
      <vt:lpstr>System Settings — Diagnostics</vt:lpstr>
      <vt:lpstr>Database — Status</vt:lpstr>
      <vt:lpstr>Database — Status</vt:lpstr>
      <vt:lpstr>Database — Configuration</vt:lpstr>
      <vt:lpstr>Database — Diagnostics</vt:lpstr>
      <vt:lpstr>Manage Tasks</vt:lpstr>
      <vt:lpstr>Manage Tasks — Schedule Reports</vt:lpstr>
      <vt:lpstr>Manage Tasks — Schedule Reports</vt:lpstr>
      <vt:lpstr>Manage Tasks — Schedule Reports</vt:lpstr>
      <vt:lpstr>Manage Tasks — Schedule Reports</vt:lpstr>
      <vt:lpstr>Manage Tasks — Schedule Reports</vt:lpstr>
      <vt:lpstr>Manage Tasks — Schedule Reports</vt:lpstr>
      <vt:lpstr>Executive Summary Report</vt:lpstr>
      <vt:lpstr>Web Traffic Summary Report</vt:lpstr>
      <vt:lpstr>Manage Tasks — Back Up Historical Data</vt:lpstr>
      <vt:lpstr>Manage Tasks — Back Up Historical Data</vt:lpstr>
      <vt:lpstr>Manage Tasks — Back Up Historical Data</vt:lpstr>
      <vt:lpstr>Manage Tasks — Restore Historical Data</vt:lpstr>
      <vt:lpstr>Manage Tasks — Restore Historical Data</vt:lpstr>
      <vt:lpstr>User Management</vt:lpstr>
      <vt:lpstr>User Management</vt:lpstr>
      <vt:lpstr>User Management</vt:lpstr>
      <vt:lpstr>User Management</vt:lpstr>
      <vt:lpstr>User Management</vt:lpstr>
      <vt:lpstr>User Management</vt:lpstr>
      <vt:lpstr>User Management</vt:lpstr>
      <vt:lpstr>User Management</vt:lpstr>
      <vt:lpstr>User Management</vt:lpstr>
      <vt:lpstr>User Management</vt:lpstr>
      <vt:lpstr>PowerPoint Presentation</vt:lpstr>
      <vt:lpstr>Use WatchGuard Dimension</vt:lpstr>
      <vt:lpstr>Use WatchGuard Dimension</vt:lpstr>
      <vt:lpstr>PowerPoint Presentation</vt:lpstr>
      <vt:lpstr>Management with Dimension</vt:lpstr>
      <vt:lpstr>Management with Dimension — Device Management</vt:lpstr>
      <vt:lpstr>Management with Dimension — Device Management</vt:lpstr>
      <vt:lpstr>Management with Dimension — Device Management</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Management with Dimension — Managed VPNs</vt:lpstr>
      <vt:lpstr>PowerPoint Presentation</vt:lpstr>
      <vt:lpstr>Logging &amp; Reporting with Dimension</vt:lpstr>
      <vt:lpstr>Logging &amp; Reporting with Dimension</vt:lpstr>
      <vt:lpstr>Logging &amp; Reporting with Dimension</vt:lpstr>
      <vt:lpstr>Executive Dashboard</vt:lpstr>
      <vt:lpstr>Executive Dashboard</vt:lpstr>
      <vt:lpstr>Security Dashboard</vt:lpstr>
      <vt:lpstr>Security Dashboard</vt:lpstr>
      <vt:lpstr>Threat Map</vt:lpstr>
      <vt:lpstr>FireWatch</vt:lpstr>
      <vt:lpstr>FireWatch</vt:lpstr>
      <vt:lpstr>Policy Map</vt:lpstr>
      <vt:lpstr>Policy Map</vt:lpstr>
      <vt:lpstr>Policy Map</vt:lpstr>
      <vt:lpstr>Policy Map</vt:lpstr>
      <vt:lpstr>Policy Map</vt:lpstr>
      <vt:lpstr>Policy Map</vt:lpstr>
      <vt:lpstr>Policy Map</vt:lpstr>
      <vt:lpstr>Policy Map</vt:lpstr>
      <vt:lpstr>Log Manager</vt:lpstr>
      <vt:lpstr>Log Search</vt:lpstr>
      <vt:lpstr>Per Client Reports</vt:lpstr>
      <vt:lpstr>Per Client Reports</vt:lpstr>
      <vt:lpstr>View Reports</vt:lpstr>
      <vt:lpstr>View Reports</vt:lpstr>
      <vt:lpstr>Use Dimension in Another Language</vt:lpstr>
      <vt:lpstr>PowerPoint Presentation</vt:lpstr>
      <vt:lpstr>Dimension Support — Console Access</vt:lpstr>
      <vt:lpstr>Dimension Support — Console Access</vt:lpstr>
      <vt:lpstr>Dimension Support — Known Limitations</vt:lpstr>
      <vt:lpstr>Thank You!</vt:lpstr>
    </vt:vector>
  </TitlesOfParts>
  <Company>Watchguard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WatchGuard Dimension v1.0</dc:title>
  <dc:creator>stakeuchi</dc:creator>
  <cp:lastModifiedBy>Julie Collins</cp:lastModifiedBy>
  <cp:revision>297</cp:revision>
  <dcterms:created xsi:type="dcterms:W3CDTF">2013-10-02T03:42:00Z</dcterms:created>
  <dcterms:modified xsi:type="dcterms:W3CDTF">2015-09-22T19:35:17Z</dcterms:modified>
</cp:coreProperties>
</file>